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15" r:id="rId3"/>
    <p:sldId id="266" r:id="rId4"/>
    <p:sldId id="286" r:id="rId5"/>
    <p:sldId id="31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8" r:id="rId14"/>
    <p:sldId id="294" r:id="rId15"/>
    <p:sldId id="300" r:id="rId16"/>
    <p:sldId id="295" r:id="rId17"/>
    <p:sldId id="314" r:id="rId18"/>
    <p:sldId id="301" r:id="rId19"/>
    <p:sldId id="275" r:id="rId20"/>
    <p:sldId id="276" r:id="rId21"/>
    <p:sldId id="302" r:id="rId22"/>
    <p:sldId id="318" r:id="rId23"/>
    <p:sldId id="308" r:id="rId24"/>
    <p:sldId id="303" r:id="rId25"/>
    <p:sldId id="319" r:id="rId26"/>
    <p:sldId id="320" r:id="rId27"/>
    <p:sldId id="304" r:id="rId28"/>
    <p:sldId id="305" r:id="rId29"/>
    <p:sldId id="317" r:id="rId30"/>
    <p:sldId id="306" r:id="rId31"/>
    <p:sldId id="309" r:id="rId32"/>
    <p:sldId id="310" r:id="rId33"/>
    <p:sldId id="277" r:id="rId34"/>
    <p:sldId id="311" r:id="rId35"/>
    <p:sldId id="278" r:id="rId36"/>
    <p:sldId id="312" r:id="rId37"/>
    <p:sldId id="313" r:id="rId38"/>
    <p:sldId id="32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3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13C8E1AE-ADA7-4A3B-911F-80B135E7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7218-76E6-4D47-B320-9F03AD18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7F302-07A3-4EB1-B936-9AF630DF0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1942-D8D3-4510-856A-560DEAF35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2BFC7-4ACC-47A6-B577-C07DA198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C9BD-3B35-41E7-9A08-C718FC754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5AED-D91F-44F2-9D2B-1B090F31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D6C3-C0F9-4EC2-AE50-5237B7ED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E712-6BB5-4980-9B54-5FD9A323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D496-68FF-4DE4-A187-CF2579FBD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8497-C2B5-41A6-9CE8-393E81C6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CE567F7-B78B-4729-8261-1FB42EB5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ticulocyte_coun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533400"/>
            <a:ext cx="6934200" cy="1470025"/>
          </a:xfrm>
        </p:spPr>
        <p:txBody>
          <a:bodyPr/>
          <a:lstStyle/>
          <a:p>
            <a:r>
              <a:rPr lang="en-US" sz="6600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Anemia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105400"/>
            <a:ext cx="4114800" cy="1752600"/>
          </a:xfrm>
        </p:spPr>
        <p:txBody>
          <a:bodyPr/>
          <a:lstStyle/>
          <a:p>
            <a:r>
              <a:rPr lang="en-US" dirty="0" smtClean="0"/>
              <a:t>Clinical Pathology I</a:t>
            </a:r>
          </a:p>
          <a:p>
            <a:r>
              <a:rPr lang="en-US" dirty="0" smtClean="0"/>
              <a:t>VTHT 2323</a:t>
            </a:r>
          </a:p>
          <a:p>
            <a:r>
              <a:rPr lang="en-US" dirty="0" smtClean="0"/>
              <a:t>Lori </a:t>
            </a:r>
            <a:r>
              <a:rPr lang="en-US" dirty="0" smtClean="0"/>
              <a:t>VanValkenburg, RVT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315493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Initial laboratory tests to evaluate the anemic patient include (but not limited to):</a:t>
            </a:r>
          </a:p>
          <a:p>
            <a:pPr marL="457200" indent="-457200">
              <a:buAutoNum type="arabicPeriod"/>
            </a:pPr>
            <a:r>
              <a:rPr lang="en-US" dirty="0" smtClean="0"/>
              <a:t>PCV (and color of </a:t>
            </a:r>
            <a:r>
              <a:rPr lang="en-US" dirty="0" err="1" smtClean="0"/>
              <a:t>supernatent</a:t>
            </a:r>
            <a:r>
              <a:rPr lang="en-US" dirty="0" smtClean="0"/>
              <a:t> plasma)</a:t>
            </a:r>
          </a:p>
          <a:p>
            <a:pPr marL="457200" indent="-457200">
              <a:buAutoNum type="arabicPeriod"/>
            </a:pPr>
            <a:r>
              <a:rPr lang="en-US" dirty="0" smtClean="0"/>
              <a:t>Hemoglobin concentration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Total RBC count</a:t>
            </a:r>
          </a:p>
          <a:p>
            <a:pPr marL="457200" indent="-457200">
              <a:buAutoNum type="arabicPeriod"/>
            </a:pPr>
            <a:r>
              <a:rPr lang="en-US" dirty="0" smtClean="0"/>
              <a:t>Examination of blood smear </a:t>
            </a:r>
          </a:p>
          <a:p>
            <a:pPr marL="457200" indent="-457200">
              <a:buAutoNum type="arabicPeriod"/>
            </a:pPr>
            <a:r>
              <a:rPr lang="en-US" dirty="0" smtClean="0"/>
              <a:t>RBC indicies</a:t>
            </a:r>
          </a:p>
          <a:p>
            <a:pPr marL="457200" indent="-457200">
              <a:buAutoNum type="arabicPeriod"/>
            </a:pPr>
            <a:r>
              <a:rPr lang="en-US" dirty="0" smtClean="0"/>
              <a:t>Total plasma protein</a:t>
            </a:r>
          </a:p>
          <a:p>
            <a:pPr marL="457200" indent="-457200">
              <a:buAutoNum type="arabicPeriod"/>
            </a:pPr>
            <a:r>
              <a:rPr lang="en-US" dirty="0" smtClean="0"/>
              <a:t>Total WBC count and differential</a:t>
            </a:r>
          </a:p>
          <a:p>
            <a:pPr marL="457200" indent="-457200">
              <a:buAutoNum type="arabicPeriod"/>
            </a:pPr>
            <a:r>
              <a:rPr lang="en-US" dirty="0" smtClean="0"/>
              <a:t>Platelets</a:t>
            </a:r>
          </a:p>
          <a:p>
            <a:pPr marL="457200" indent="-457200">
              <a:buAutoNum type="arabicPeriod"/>
            </a:pPr>
            <a:r>
              <a:rPr lang="en-US" dirty="0" smtClean="0"/>
              <a:t>Bone marrow evaluation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Anemia may be considered </a:t>
            </a:r>
            <a:r>
              <a:rPr lang="en-US" u="sng" dirty="0" smtClean="0"/>
              <a:t>chronic</a:t>
            </a:r>
            <a:r>
              <a:rPr lang="en-US" dirty="0" smtClean="0"/>
              <a:t> or </a:t>
            </a:r>
            <a:r>
              <a:rPr lang="en-US" u="sng" dirty="0" smtClean="0"/>
              <a:t>acute</a:t>
            </a:r>
            <a:r>
              <a:rPr lang="en-US" dirty="0" smtClean="0"/>
              <a:t> and is generally classified in one of two different ways: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Classification by RBC size and hemoglobin concentration </a:t>
            </a:r>
          </a:p>
          <a:p>
            <a:pPr marL="857250" lvl="1" indent="-457200"/>
            <a:r>
              <a:rPr lang="en-US" dirty="0" smtClean="0"/>
              <a:t>RBC </a:t>
            </a:r>
            <a:r>
              <a:rPr lang="en-US" dirty="0" smtClean="0"/>
              <a:t>indicies (MCV, MCHC)</a:t>
            </a:r>
            <a:endParaRPr lang="en-US" dirty="0" smtClean="0"/>
          </a:p>
          <a:p>
            <a:pPr marL="857250" lvl="1" indent="-457200">
              <a:buNone/>
            </a:pPr>
            <a:r>
              <a:rPr lang="en-US" sz="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Classification according to bone marrow response</a:t>
            </a:r>
          </a:p>
          <a:p>
            <a:pPr marL="857250" lvl="1" indent="-457200">
              <a:buAutoNum type="alphaLcPeriod"/>
            </a:pPr>
            <a:r>
              <a:rPr lang="en-US" dirty="0" smtClean="0"/>
              <a:t>Regenerative</a:t>
            </a:r>
          </a:p>
          <a:p>
            <a:pPr marL="857250" lvl="1" indent="-457200">
              <a:buAutoNum type="alphaLcPeriod"/>
            </a:pPr>
            <a:r>
              <a:rPr lang="en-US" dirty="0" smtClean="0"/>
              <a:t>Non-regenerative</a:t>
            </a:r>
            <a:endParaRPr lang="en-US" dirty="0"/>
          </a:p>
        </p:txBody>
      </p:sp>
      <p:pic>
        <p:nvPicPr>
          <p:cNvPr id="4" name="Picture 3" descr="C:\Users\Lori\AppData\Local\Microsoft\Windows\Temporary Internet Files\Content.IE5\KYO4N7X0\MPj02622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2590800" cy="256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RBC Indicies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</a:t>
            </a:r>
            <a:r>
              <a:rPr lang="en-US" u="sng" dirty="0" smtClean="0"/>
              <a:t>MCV</a:t>
            </a:r>
            <a:r>
              <a:rPr lang="en-US" dirty="0" smtClean="0"/>
              <a:t> (mean corpuscular volume) describes the average volume of the individual RBC</a:t>
            </a:r>
          </a:p>
          <a:p>
            <a:pPr lvl="1"/>
            <a:r>
              <a:rPr lang="en-US" dirty="0" smtClean="0"/>
              <a:t>Normal MCV = </a:t>
            </a:r>
            <a:r>
              <a:rPr lang="en-US" u="sng" dirty="0" err="1" smtClean="0"/>
              <a:t>normocytic</a:t>
            </a:r>
            <a:endParaRPr lang="en-US" u="sng" dirty="0" smtClean="0"/>
          </a:p>
          <a:p>
            <a:pPr lvl="1"/>
            <a:r>
              <a:rPr lang="en-US" dirty="0" smtClean="0"/>
              <a:t>Increased MCV = </a:t>
            </a:r>
            <a:r>
              <a:rPr lang="en-US" u="sng" dirty="0" err="1" smtClean="0"/>
              <a:t>macrocytic</a:t>
            </a:r>
            <a:endParaRPr lang="en-US" u="sng" dirty="0" smtClean="0"/>
          </a:p>
          <a:p>
            <a:pPr lvl="1"/>
            <a:r>
              <a:rPr lang="en-US" dirty="0" smtClean="0"/>
              <a:t>Decreased MCV = </a:t>
            </a:r>
            <a:r>
              <a:rPr lang="en-US" u="sng" dirty="0" err="1" smtClean="0"/>
              <a:t>microcytic</a:t>
            </a:r>
            <a:endParaRPr lang="en-US" u="sng" dirty="0" smtClean="0"/>
          </a:p>
          <a:p>
            <a:pPr lvl="1"/>
            <a:endParaRPr lang="en-US" u="sng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u="sng" dirty="0" smtClean="0"/>
              <a:t>PCV</a:t>
            </a:r>
            <a:r>
              <a:rPr lang="en-US" dirty="0" smtClean="0"/>
              <a:t> / </a:t>
            </a:r>
            <a:r>
              <a:rPr lang="en-US" u="sng" dirty="0" smtClean="0"/>
              <a:t>Total RBC</a:t>
            </a:r>
            <a:r>
              <a:rPr lang="en-US" dirty="0" smtClean="0"/>
              <a:t>) X 10 = MCV (femtoliters)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Normal MCV</a:t>
            </a:r>
            <a:r>
              <a:rPr lang="en-US" dirty="0" smtClean="0"/>
              <a:t> = canine: 60 – 77 fl. </a:t>
            </a:r>
          </a:p>
          <a:p>
            <a:pPr>
              <a:buNone/>
            </a:pPr>
            <a:r>
              <a:rPr lang="en-US" dirty="0" smtClean="0"/>
              <a:t>		              feline: 40 – 55 fl.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High MCV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693988" y="1447800"/>
            <a:ext cx="6326187" cy="4678363"/>
          </a:xfrm>
        </p:spPr>
        <p:txBody>
          <a:bodyPr/>
          <a:lstStyle/>
          <a:p>
            <a:r>
              <a:rPr lang="en-US" dirty="0" smtClean="0"/>
              <a:t>Increased bone marrow </a:t>
            </a:r>
            <a:r>
              <a:rPr lang="en-US" dirty="0" smtClean="0"/>
              <a:t>activity = #1</a:t>
            </a:r>
            <a:endParaRPr lang="en-US" dirty="0" smtClean="0"/>
          </a:p>
          <a:p>
            <a:pPr lvl="1"/>
            <a:r>
              <a:rPr lang="en-US" dirty="0" err="1" smtClean="0"/>
              <a:t>Reticulocytosis</a:t>
            </a:r>
            <a:endParaRPr lang="en-US" dirty="0" smtClean="0"/>
          </a:p>
          <a:p>
            <a:r>
              <a:rPr lang="en-US" dirty="0" smtClean="0"/>
              <a:t>Congenital </a:t>
            </a:r>
            <a:r>
              <a:rPr lang="en-US" dirty="0" smtClean="0"/>
              <a:t>(</a:t>
            </a:r>
            <a:r>
              <a:rPr lang="en-US" dirty="0" smtClean="0"/>
              <a:t>poodles, mini schnauzers)</a:t>
            </a:r>
            <a:endParaRPr lang="en-US" dirty="0" smtClean="0"/>
          </a:p>
          <a:p>
            <a:r>
              <a:rPr lang="en-US" dirty="0" smtClean="0"/>
              <a:t>Cats with </a:t>
            </a:r>
            <a:r>
              <a:rPr lang="en-US" dirty="0" err="1" smtClean="0"/>
              <a:t>FeLv</a:t>
            </a:r>
            <a:r>
              <a:rPr lang="en-US" dirty="0" smtClean="0"/>
              <a:t> (with or without anemia)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  <a:ea typeface="+mj-ea"/>
              </a:rPr>
              <a:t>Possible Causes of Low MCV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47244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Iron deficiency = #1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n-US" sz="2400" dirty="0" smtClean="0"/>
              <a:t>Congenital </a:t>
            </a:r>
            <a:r>
              <a:rPr lang="en-US" sz="2400" dirty="0" smtClean="0"/>
              <a:t>(</a:t>
            </a:r>
            <a:r>
              <a:rPr lang="en-US" sz="2400" dirty="0" smtClean="0"/>
              <a:t>Akita, </a:t>
            </a:r>
            <a:r>
              <a:rPr lang="en-US" sz="2400" dirty="0" err="1" smtClean="0"/>
              <a:t>shiba</a:t>
            </a:r>
            <a:r>
              <a:rPr lang="en-US" sz="2400" dirty="0" smtClean="0"/>
              <a:t> </a:t>
            </a:r>
            <a:r>
              <a:rPr lang="en-US" sz="2400" dirty="0" err="1" smtClean="0"/>
              <a:t>inu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5" name="Picture 2" descr="C:\Users\Lori\AppData\Local\Microsoft\Windows\Temporary Internet Files\Content.IE5\KYO4N7X0\MPj044487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862328" cy="244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316662" cy="1143000"/>
          </a:xfrm>
        </p:spPr>
        <p:txBody>
          <a:bodyPr/>
          <a:lstStyle/>
          <a:p>
            <a:r>
              <a:rPr lang="en-US" dirty="0" smtClean="0"/>
              <a:t>Classification by RBC Indicies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343775" cy="4525963"/>
          </a:xfrm>
        </p:spPr>
        <p:txBody>
          <a:bodyPr/>
          <a:lstStyle/>
          <a:p>
            <a:r>
              <a:rPr lang="en-US" u="sng" dirty="0" smtClean="0"/>
              <a:t>MCHC</a:t>
            </a:r>
            <a:r>
              <a:rPr lang="en-US" dirty="0" smtClean="0"/>
              <a:t> (mean corpuscular hemoglobin concentration) describes the ratio of the weight of hemoglobin to the volume in which it is contained (concentration of hemoglobin in the avg. RBC)</a:t>
            </a:r>
          </a:p>
          <a:p>
            <a:pPr lvl="1"/>
            <a:r>
              <a:rPr lang="en-US" dirty="0" smtClean="0"/>
              <a:t>Normal MCHC = </a:t>
            </a:r>
            <a:r>
              <a:rPr lang="en-US" u="sng" dirty="0" err="1" smtClean="0"/>
              <a:t>normochromic</a:t>
            </a:r>
            <a:endParaRPr lang="en-US" u="sng" dirty="0" smtClean="0"/>
          </a:p>
          <a:p>
            <a:pPr lvl="1"/>
            <a:r>
              <a:rPr lang="en-US" dirty="0" smtClean="0"/>
              <a:t>Decreased MCHC = </a:t>
            </a:r>
            <a:r>
              <a:rPr lang="en-US" u="sng" dirty="0" err="1" smtClean="0"/>
              <a:t>hypochromic</a:t>
            </a:r>
            <a:endParaRPr lang="en-US" u="sng" dirty="0" smtClean="0"/>
          </a:p>
          <a:p>
            <a:pPr lvl="1"/>
            <a:r>
              <a:rPr lang="en-US" i="1" dirty="0" smtClean="0"/>
              <a:t>High MCHCs </a:t>
            </a:r>
            <a:r>
              <a:rPr lang="en-US" i="1" dirty="0" smtClean="0"/>
              <a:t>=</a:t>
            </a:r>
            <a:r>
              <a:rPr lang="en-US" i="1" dirty="0" smtClean="0"/>
              <a:t> </a:t>
            </a:r>
            <a:r>
              <a:rPr lang="en-US" b="1" i="1" dirty="0" smtClean="0"/>
              <a:t>artifact</a:t>
            </a:r>
            <a:r>
              <a:rPr lang="en-US" i="1" dirty="0" smtClean="0"/>
              <a:t> </a:t>
            </a:r>
            <a:r>
              <a:rPr lang="en-US" i="1" dirty="0" smtClean="0"/>
              <a:t>since oversaturation of the RBC with oxygen is not possible</a:t>
            </a:r>
          </a:p>
          <a:p>
            <a:pPr lvl="1">
              <a:buNone/>
            </a:pPr>
            <a:endParaRPr lang="en-US" sz="800" u="sng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u="sng" dirty="0" err="1" smtClean="0"/>
              <a:t>Hgb</a:t>
            </a:r>
            <a:r>
              <a:rPr lang="en-US" dirty="0" smtClean="0"/>
              <a:t> / </a:t>
            </a:r>
            <a:r>
              <a:rPr lang="en-US" u="sng" dirty="0" smtClean="0"/>
              <a:t>PCV</a:t>
            </a:r>
            <a:r>
              <a:rPr lang="en-US" dirty="0" smtClean="0"/>
              <a:t>) X 100 = MCHC (g/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u="sng" dirty="0" smtClean="0"/>
              <a:t>Normal MCHC</a:t>
            </a:r>
            <a:r>
              <a:rPr lang="en-US" dirty="0" smtClean="0"/>
              <a:t> = canine: 31 – 34 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              feline: 31 – 35 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6316662" cy="1143000"/>
          </a:xfrm>
        </p:spPr>
        <p:txBody>
          <a:bodyPr/>
          <a:lstStyle/>
          <a:p>
            <a:r>
              <a:rPr lang="en-US" dirty="0" smtClean="0"/>
              <a:t>Low MCHC usually results from: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326187" cy="4525963"/>
          </a:xfrm>
        </p:spPr>
        <p:txBody>
          <a:bodyPr/>
          <a:lstStyle/>
          <a:p>
            <a:r>
              <a:rPr lang="en-US" dirty="0" smtClean="0"/>
              <a:t>Severe i</a:t>
            </a:r>
            <a:r>
              <a:rPr lang="en-US" dirty="0" smtClean="0"/>
              <a:t>ron deficiency</a:t>
            </a:r>
          </a:p>
          <a:p>
            <a:r>
              <a:rPr lang="en-US" dirty="0" smtClean="0"/>
              <a:t>Marked, regenerative anemia</a:t>
            </a:r>
          </a:p>
          <a:p>
            <a:pPr lvl="1"/>
            <a:r>
              <a:rPr lang="en-US" dirty="0" err="1" smtClean="0"/>
              <a:t>Polychromatophilic</a:t>
            </a:r>
            <a:r>
              <a:rPr lang="en-US" dirty="0" smtClean="0"/>
              <a:t> RBCs that do not yet have their full complement of </a:t>
            </a:r>
            <a:r>
              <a:rPr lang="en-US" dirty="0" err="1" smtClean="0"/>
              <a:t>Hb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sz="3200" dirty="0" smtClean="0"/>
              <a:t>MCHC </a:t>
            </a:r>
            <a:r>
              <a:rPr lang="en-US" sz="3200" dirty="0" smtClean="0"/>
              <a:t>increase:</a:t>
            </a:r>
          </a:p>
          <a:p>
            <a:r>
              <a:rPr lang="en-US" dirty="0" smtClean="0"/>
              <a:t>Presence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hemolysis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Heinz bodies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lipemia</a:t>
            </a:r>
            <a:r>
              <a:rPr lang="en-US" dirty="0" smtClean="0"/>
              <a:t> can interfere with tests and </a:t>
            </a:r>
            <a:r>
              <a:rPr lang="en-US" u="sng" dirty="0" err="1" smtClean="0"/>
              <a:t>artifactually</a:t>
            </a:r>
            <a:r>
              <a:rPr lang="en-US" dirty="0" smtClean="0"/>
              <a:t> increase MCHC</a:t>
            </a:r>
          </a:p>
          <a:p>
            <a:r>
              <a:rPr lang="en-US" u="sng" dirty="0" smtClean="0"/>
              <a:t>No</a:t>
            </a:r>
            <a:r>
              <a:rPr lang="en-US" dirty="0" smtClean="0"/>
              <a:t> </a:t>
            </a:r>
            <a:r>
              <a:rPr lang="en-US" u="sng" dirty="0" smtClean="0"/>
              <a:t>true</a:t>
            </a:r>
            <a:r>
              <a:rPr lang="en-US" dirty="0" smtClean="0"/>
              <a:t> </a:t>
            </a:r>
            <a:r>
              <a:rPr lang="en-US" u="sng" dirty="0" err="1" smtClean="0"/>
              <a:t>hyperchromic</a:t>
            </a:r>
            <a:r>
              <a:rPr lang="en-US" dirty="0" smtClean="0"/>
              <a:t> </a:t>
            </a:r>
            <a:r>
              <a:rPr lang="en-US" u="sng" dirty="0" smtClean="0"/>
              <a:t>anemia</a:t>
            </a:r>
            <a:r>
              <a:rPr lang="en-US" dirty="0" smtClean="0"/>
              <a:t> </a:t>
            </a:r>
            <a:r>
              <a:rPr lang="en-US" u="sng" dirty="0" smtClean="0"/>
              <a:t>is</a:t>
            </a:r>
            <a:r>
              <a:rPr lang="en-US" dirty="0" smtClean="0"/>
              <a:t> </a:t>
            </a:r>
            <a:r>
              <a:rPr lang="en-US" u="sng" dirty="0" smtClean="0"/>
              <a:t>thought</a:t>
            </a:r>
            <a:r>
              <a:rPr lang="en-US" dirty="0" smtClean="0"/>
              <a:t> </a:t>
            </a:r>
            <a:r>
              <a:rPr lang="en-US" u="sng" dirty="0" smtClean="0"/>
              <a:t>to</a:t>
            </a:r>
            <a:r>
              <a:rPr lang="en-US" dirty="0" smtClean="0"/>
              <a:t> </a:t>
            </a:r>
            <a:r>
              <a:rPr lang="en-US" u="sng" dirty="0" smtClean="0"/>
              <a:t>exist</a:t>
            </a:r>
            <a:r>
              <a:rPr lang="en-US" dirty="0" smtClean="0"/>
              <a:t>; the erythrocyte cannot be supersaturated with hemoglobin</a:t>
            </a:r>
            <a:endParaRPr lang="en-US" u="sng" dirty="0" smtClean="0"/>
          </a:p>
          <a:p>
            <a:endParaRPr lang="en-US" dirty="0" smtClean="0"/>
          </a:p>
        </p:txBody>
      </p:sp>
      <p:pic>
        <p:nvPicPr>
          <p:cNvPr id="12290" name="Picture 2" descr="C:\Users\Lori\AppData\Local\Microsoft\Windows\Temporary Internet Files\Content.IE5\RCN14HAK\MPj02625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552700" cy="1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Classification of Anemia by RBC Indicies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0" y="2133600"/>
          <a:ext cx="6326187" cy="3114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8729"/>
                <a:gridCol w="2108729"/>
                <a:gridCol w="21087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MCHC 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MCHC decreased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MCV 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Normochromic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Hypochromic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MCV increased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Macrocytic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Normochromic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Macrocytic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Hypochromic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MCV decreased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Normochromic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Microcytic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Hyprochromic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498851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57600"/>
            <a:ext cx="2562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2828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914400"/>
            <a:ext cx="2143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Normocytic</a:t>
            </a:r>
            <a:r>
              <a:rPr lang="en-US" dirty="0" smtClean="0"/>
              <a:t> ; </a:t>
            </a:r>
            <a:r>
              <a:rPr lang="en-US" dirty="0" err="1" smtClean="0"/>
              <a:t>Normochromic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41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Macrocytic</a:t>
            </a:r>
            <a:r>
              <a:rPr lang="en-US" dirty="0" smtClean="0"/>
              <a:t>     </a:t>
            </a:r>
            <a:r>
              <a:rPr lang="en-US" dirty="0" err="1" smtClean="0"/>
              <a:t>Microcytic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41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Hyperchromic</a:t>
            </a:r>
            <a:r>
              <a:rPr lang="en-US" dirty="0" smtClean="0"/>
              <a:t>   </a:t>
            </a:r>
            <a:r>
              <a:rPr lang="en-US" dirty="0" err="1" smtClean="0"/>
              <a:t>Hypochromic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734175" cy="1143000"/>
          </a:xfrm>
        </p:spPr>
        <p:txBody>
          <a:bodyPr/>
          <a:lstStyle/>
          <a:p>
            <a:pPr algn="ctr"/>
            <a:r>
              <a:rPr lang="en-US" dirty="0" smtClean="0"/>
              <a:t>Classification of Anemia According to Bone Marrow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clinically applicable of anemia classification</a:t>
            </a:r>
          </a:p>
          <a:p>
            <a:r>
              <a:rPr lang="en-US" dirty="0" smtClean="0"/>
              <a:t>Distinguishes between regenerative and </a:t>
            </a:r>
            <a:r>
              <a:rPr lang="en-US" dirty="0" err="1" smtClean="0"/>
              <a:t>nonregenerative</a:t>
            </a:r>
            <a:r>
              <a:rPr lang="en-US" dirty="0" smtClean="0"/>
              <a:t> anemia</a:t>
            </a:r>
          </a:p>
          <a:p>
            <a:endParaRPr lang="en-US" dirty="0"/>
          </a:p>
        </p:txBody>
      </p:sp>
      <p:pic>
        <p:nvPicPr>
          <p:cNvPr id="6" name="Picture 2" descr="C:\Users\Lori\AppData\Local\Microsoft\Windows\Temporary Internet Files\Content.IE5\G7U2ZQYV\MPj042310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05200"/>
            <a:ext cx="3886200" cy="2677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According to Bone Marrow Response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115175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Regenerative anemia</a:t>
            </a:r>
          </a:p>
          <a:p>
            <a:pPr lvl="1"/>
            <a:r>
              <a:rPr lang="en-US" dirty="0" smtClean="0"/>
              <a:t>Characterized by evidence of increased production and delivery of new erythrocytes into </a:t>
            </a:r>
            <a:r>
              <a:rPr lang="en-US" dirty="0" smtClean="0"/>
              <a:t>circulation (usually 2-4 days).</a:t>
            </a:r>
            <a:endParaRPr lang="en-US" dirty="0" smtClean="0"/>
          </a:p>
          <a:p>
            <a:pPr lvl="1"/>
            <a:r>
              <a:rPr lang="en-US" dirty="0" smtClean="0"/>
              <a:t>Usually suggests bone marrow is responding appropriately to either: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Blood Loss (acute or chronic; internal or external)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  <a:p>
            <a:pPr lvl="2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Hemolysis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(intravascular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extravascular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Involves determining whether absolute reticulocyte numbers are increased in the blood.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9" y="1600200"/>
            <a:ext cx="5688012" cy="4525963"/>
          </a:xfrm>
        </p:spPr>
        <p:txBody>
          <a:bodyPr/>
          <a:lstStyle/>
          <a:p>
            <a:r>
              <a:rPr lang="en-US" dirty="0" smtClean="0"/>
              <a:t>Page 68 – Lab Pro book</a:t>
            </a:r>
          </a:p>
          <a:p>
            <a:r>
              <a:rPr lang="en-US" dirty="0" smtClean="0"/>
              <a:t>‘Clinical Application’ box (Iron Deficiency Anemia) on pg. 12 of A&amp;P book</a:t>
            </a:r>
          </a:p>
          <a:p>
            <a:r>
              <a:rPr lang="en-US" dirty="0" smtClean="0"/>
              <a:t>Pages 55 – 57 Lab Pro book (about counting reticulocytes)</a:t>
            </a:r>
          </a:p>
          <a:p>
            <a:r>
              <a:rPr lang="en-US" dirty="0" smtClean="0"/>
              <a:t>Page 438 – Case Presentation on IMHA in “Big Bird”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37858"/>
            <a:ext cx="3333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According to Bone Marrow Response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038975" cy="4525963"/>
          </a:xfrm>
        </p:spPr>
        <p:txBody>
          <a:bodyPr/>
          <a:lstStyle/>
          <a:p>
            <a:pPr>
              <a:buNone/>
            </a:pPr>
            <a:r>
              <a:rPr lang="en-US" sz="3200" dirty="0" err="1" smtClean="0"/>
              <a:t>Nonregenerative</a:t>
            </a:r>
            <a:r>
              <a:rPr lang="en-US" sz="3200" dirty="0" smtClean="0"/>
              <a:t> anemia</a:t>
            </a:r>
          </a:p>
          <a:p>
            <a:pPr lvl="1"/>
            <a:r>
              <a:rPr lang="en-US" dirty="0" smtClean="0"/>
              <a:t>Lack of circulating immature RBCs in the face of anemia i</a:t>
            </a:r>
            <a:r>
              <a:rPr lang="en-US" dirty="0" smtClean="0"/>
              <a:t>ndicates a </a:t>
            </a:r>
            <a:r>
              <a:rPr lang="en-US" dirty="0" err="1" smtClean="0"/>
              <a:t>nonregenerative</a:t>
            </a:r>
            <a:r>
              <a:rPr lang="en-US" dirty="0" smtClean="0"/>
              <a:t> anemia and likely results from </a:t>
            </a:r>
            <a:r>
              <a:rPr lang="en-US" dirty="0" smtClean="0"/>
              <a:t>bone marrow </a:t>
            </a:r>
            <a:r>
              <a:rPr lang="en-US" dirty="0" smtClean="0"/>
              <a:t>dysfunction.</a:t>
            </a:r>
            <a:endParaRPr lang="en-US" dirty="0" smtClean="0"/>
          </a:p>
          <a:p>
            <a:pPr lvl="2"/>
            <a:r>
              <a:rPr lang="en-US" dirty="0" smtClean="0"/>
              <a:t>Either reduced </a:t>
            </a:r>
            <a:r>
              <a:rPr lang="en-US" dirty="0" err="1" smtClean="0"/>
              <a:t>erythropoiesis</a:t>
            </a:r>
            <a:r>
              <a:rPr lang="en-US" dirty="0" smtClean="0"/>
              <a:t> or defective </a:t>
            </a:r>
            <a:r>
              <a:rPr lang="en-US" dirty="0" err="1" smtClean="0"/>
              <a:t>erythropoiesis</a:t>
            </a:r>
            <a:endParaRPr lang="en-US" dirty="0" smtClean="0"/>
          </a:p>
          <a:p>
            <a:pPr lvl="1"/>
            <a:r>
              <a:rPr lang="en-US" dirty="0" smtClean="0"/>
              <a:t>No response evident in peripheral blood. (usually </a:t>
            </a:r>
            <a:r>
              <a:rPr lang="en-US" dirty="0" err="1" smtClean="0"/>
              <a:t>normocytic</a:t>
            </a:r>
            <a:r>
              <a:rPr lang="en-US" dirty="0" smtClean="0"/>
              <a:t>; </a:t>
            </a:r>
            <a:r>
              <a:rPr lang="en-US" dirty="0" err="1" smtClean="0"/>
              <a:t>normochromic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Marrow examination may be helpful with the diagnosis.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Loss Anemia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57250" lvl="1" indent="-457200">
              <a:buNone/>
            </a:pPr>
            <a:r>
              <a:rPr lang="en-US" sz="2000" b="1" dirty="0" smtClean="0"/>
              <a:t>Acute hemorrhage </a:t>
            </a:r>
            <a:r>
              <a:rPr lang="en-US" sz="2000" dirty="0" smtClean="0"/>
              <a:t>– relatively large amount of blood lost in a brief period. (</a:t>
            </a:r>
            <a:r>
              <a:rPr lang="en-US" sz="2000" dirty="0" err="1" smtClean="0"/>
              <a:t>Normocytic</a:t>
            </a:r>
            <a:r>
              <a:rPr lang="en-US" sz="2000" dirty="0" smtClean="0"/>
              <a:t>; </a:t>
            </a:r>
            <a:r>
              <a:rPr lang="en-US" sz="2000" dirty="0" err="1" smtClean="0"/>
              <a:t>normochromic</a:t>
            </a:r>
            <a:r>
              <a:rPr lang="en-US" sz="2000" dirty="0" smtClean="0"/>
              <a:t>)</a:t>
            </a:r>
          </a:p>
          <a:p>
            <a:pPr marL="857250" lvl="1" indent="-457200"/>
            <a:r>
              <a:rPr lang="en-US" sz="2000" dirty="0" smtClean="0"/>
              <a:t>	</a:t>
            </a:r>
            <a:r>
              <a:rPr lang="en-US" sz="2000" dirty="0" smtClean="0"/>
              <a:t>PCV initially = normal</a:t>
            </a:r>
          </a:p>
          <a:p>
            <a:pPr marL="857250" lvl="1" indent="-457200"/>
            <a:r>
              <a:rPr lang="en-US" sz="2000" dirty="0" smtClean="0"/>
              <a:t>	</a:t>
            </a:r>
            <a:r>
              <a:rPr lang="en-US" sz="2000" dirty="0" smtClean="0"/>
              <a:t>Reticulocytes should appear ~72 hrs (peak within ~ 1 week)</a:t>
            </a:r>
          </a:p>
          <a:p>
            <a:pPr marL="857250" lvl="1" indent="-457200"/>
            <a:r>
              <a:rPr lang="en-US" sz="2000" dirty="0" smtClean="0"/>
              <a:t>Causes:</a:t>
            </a:r>
            <a:endParaRPr lang="en-US" sz="2000" dirty="0" smtClean="0"/>
          </a:p>
          <a:p>
            <a:pPr marL="1257300" lvl="2" indent="-457200">
              <a:buAutoNum type="alphaLcPeriod"/>
            </a:pPr>
            <a:r>
              <a:rPr lang="en-US" sz="2000" dirty="0" smtClean="0"/>
              <a:t>Trauma </a:t>
            </a:r>
          </a:p>
          <a:p>
            <a:pPr marL="1714500" lvl="3" indent="-457200"/>
            <a:r>
              <a:rPr lang="en-US" sz="2000" dirty="0" smtClean="0"/>
              <a:t>Internal or external</a:t>
            </a:r>
          </a:p>
          <a:p>
            <a:pPr marL="1714500" lvl="3" indent="-457200"/>
            <a:r>
              <a:rPr lang="en-US" sz="2000" dirty="0" smtClean="0"/>
              <a:t>Accidental or </a:t>
            </a:r>
            <a:r>
              <a:rPr lang="en-US" sz="2000" dirty="0" smtClean="0"/>
              <a:t>surgical</a:t>
            </a:r>
          </a:p>
          <a:p>
            <a:pPr marL="1257300" lvl="2" indent="-457200">
              <a:buAutoNum type="alphaLcPeriod" startAt="2"/>
            </a:pPr>
            <a:r>
              <a:rPr lang="en-US" sz="2000" dirty="0" smtClean="0"/>
              <a:t>Coagulation disorders</a:t>
            </a:r>
          </a:p>
          <a:p>
            <a:pPr marL="1257300" lvl="2" indent="-457200">
              <a:buAutoNum type="alphaLcPeriod" startAt="2"/>
            </a:pPr>
            <a:r>
              <a:rPr lang="en-US" sz="2000" dirty="0" smtClean="0"/>
              <a:t>Bleeding tumors or large ulcers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1257300" lvl="2" indent="-457200"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67200"/>
            <a:ext cx="314701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None/>
            </a:pPr>
            <a:r>
              <a:rPr lang="en-US" b="1" dirty="0" smtClean="0"/>
              <a:t>Chronic blood loss </a:t>
            </a:r>
            <a:r>
              <a:rPr lang="en-US" i="1" dirty="0" smtClean="0"/>
              <a:t>(Iron Deficiency Anemia) </a:t>
            </a:r>
            <a:r>
              <a:rPr lang="en-US" dirty="0" smtClean="0"/>
              <a:t>– </a:t>
            </a:r>
            <a:r>
              <a:rPr lang="en-US" dirty="0" smtClean="0"/>
              <a:t>lost slowly and continually for a period of time.</a:t>
            </a:r>
            <a:endParaRPr lang="en-US" b="1" dirty="0" smtClean="0"/>
          </a:p>
          <a:p>
            <a:pPr marL="1257300" lvl="2" indent="-457200">
              <a:buNone/>
            </a:pPr>
            <a:r>
              <a:rPr lang="en-US" dirty="0" smtClean="0"/>
              <a:t>a.   Parasites</a:t>
            </a:r>
            <a:endParaRPr lang="en-US" dirty="0" smtClean="0"/>
          </a:p>
          <a:p>
            <a:pPr marL="1714500" lvl="3" indent="-457200"/>
            <a:r>
              <a:rPr lang="en-US" dirty="0" smtClean="0"/>
              <a:t>Hookworms, fleas, blood-sucking lice, </a:t>
            </a:r>
            <a:r>
              <a:rPr lang="en-US" dirty="0" err="1" smtClean="0"/>
              <a:t>coccidia</a:t>
            </a:r>
            <a:r>
              <a:rPr lang="en-US" dirty="0" smtClean="0"/>
              <a:t> spp</a:t>
            </a:r>
            <a:r>
              <a:rPr lang="en-US" dirty="0" smtClean="0"/>
              <a:t>.</a:t>
            </a:r>
          </a:p>
          <a:p>
            <a:pPr marL="1257300" lvl="2" indent="-457200">
              <a:buNone/>
            </a:pPr>
            <a:r>
              <a:rPr lang="en-US" dirty="0" smtClean="0"/>
              <a:t>b.   GI ulcers and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marL="1257300" lvl="2" indent="-457200">
              <a:buNone/>
            </a:pPr>
            <a:r>
              <a:rPr lang="en-US" dirty="0" smtClean="0"/>
              <a:t>c.   Inflammatory bowel disease</a:t>
            </a:r>
          </a:p>
          <a:p>
            <a:pPr marL="1257300" lvl="2" indent="-457200">
              <a:buNone/>
            </a:pPr>
            <a:r>
              <a:rPr lang="en-US" dirty="0" smtClean="0"/>
              <a:t>d.   Overuse of blood donors</a:t>
            </a:r>
            <a:endParaRPr lang="en-US" dirty="0" smtClean="0"/>
          </a:p>
          <a:p>
            <a:r>
              <a:rPr lang="en-US" u="sng" dirty="0" smtClean="0"/>
              <a:t>Note</a:t>
            </a:r>
            <a:r>
              <a:rPr lang="en-US" dirty="0" smtClean="0"/>
              <a:t>: neonates can become iron deficient due to lack of adequate dietary iron intake.</a:t>
            </a:r>
            <a:endParaRPr lang="en-US" u="sn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Deficiency Anemia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7191375" cy="4525963"/>
          </a:xfrm>
        </p:spPr>
        <p:txBody>
          <a:bodyPr/>
          <a:lstStyle/>
          <a:p>
            <a:r>
              <a:rPr lang="en-US" dirty="0" smtClean="0"/>
              <a:t>Body </a:t>
            </a:r>
            <a:r>
              <a:rPr lang="en-US" dirty="0" smtClean="0"/>
              <a:t>compensates for anemia by lowering oxygen-hemoglobin affinity, preferential shunting of blood to vital organs, increased cardiac output (tachycardia), and increased levels of erythropoietin.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decreasing iron stores, </a:t>
            </a:r>
            <a:r>
              <a:rPr lang="en-US" dirty="0" err="1" smtClean="0"/>
              <a:t>erythropoiesis</a:t>
            </a:r>
            <a:r>
              <a:rPr lang="en-US" dirty="0" smtClean="0"/>
              <a:t> is limited and RBC’s become smaller and deficient in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microcytic</a:t>
            </a:r>
            <a:r>
              <a:rPr lang="en-US" dirty="0" smtClean="0"/>
              <a:t> and </a:t>
            </a:r>
            <a:r>
              <a:rPr lang="en-US" dirty="0" err="1" smtClean="0"/>
              <a:t>hypochromic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/>
              <a:t>Hallmark of iron deficiency anemia is decreased MCV.</a:t>
            </a:r>
          </a:p>
          <a:p>
            <a:r>
              <a:rPr lang="en-US" dirty="0" err="1" smtClean="0"/>
              <a:t>Keratocytes</a:t>
            </a:r>
            <a:r>
              <a:rPr lang="en-US" dirty="0" smtClean="0"/>
              <a:t> &amp; </a:t>
            </a:r>
            <a:r>
              <a:rPr lang="en-US" dirty="0" err="1" smtClean="0"/>
              <a:t>schistocytes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signs include lethargy, weakness, decrease exercise tolerance, anorexia, pallor, lack of grooming, mild systolic murmur.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6316662" cy="1143000"/>
          </a:xfrm>
        </p:spPr>
        <p:txBody>
          <a:bodyPr/>
          <a:lstStyle/>
          <a:p>
            <a:r>
              <a:rPr lang="en-US" dirty="0" smtClean="0"/>
              <a:t>Regenerative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990600"/>
            <a:ext cx="6934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US" sz="2800" u="sng" kern="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Hemolysis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Increased rate of erythrocyte destruction within the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body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a. Immune mediated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IMHA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Neonatal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isoerythrolysis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Incompatable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blood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transfusions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b. Blood parasites 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Hemotrophic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Mycoplasmas</a:t>
            </a:r>
            <a:endParaRPr lang="en-US" sz="2400" i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i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1" kern="0" dirty="0" err="1" smtClean="0">
                <a:solidFill>
                  <a:srgbClr val="000000"/>
                </a:solidFill>
                <a:latin typeface="Arial"/>
                <a:cs typeface="Arial"/>
              </a:rPr>
              <a:t>Babesia</a:t>
            </a:r>
            <a:r>
              <a:rPr lang="en-US" sz="2400" i="1" kern="0" dirty="0" smtClean="0">
                <a:solidFill>
                  <a:srgbClr val="000000"/>
                </a:solidFill>
                <a:latin typeface="Arial"/>
                <a:cs typeface="Arial"/>
              </a:rPr>
              <a:t> spp.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1" kern="0" dirty="0" err="1" smtClean="0">
                <a:solidFill>
                  <a:srgbClr val="000000"/>
                </a:solidFill>
                <a:latin typeface="Arial"/>
                <a:cs typeface="Arial"/>
              </a:rPr>
              <a:t>Cytauxzoon</a:t>
            </a:r>
            <a:r>
              <a:rPr lang="en-US" sz="2400" i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1" kern="0" dirty="0" err="1" smtClean="0">
                <a:solidFill>
                  <a:srgbClr val="000000"/>
                </a:solidFill>
                <a:latin typeface="Arial"/>
                <a:cs typeface="Arial"/>
              </a:rPr>
              <a:t>felis</a:t>
            </a:r>
            <a:endParaRPr lang="en-US" sz="2400" i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57662"/>
            <a:ext cx="3200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Anemia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143000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c. Heinz body anemia</a:t>
            </a:r>
          </a:p>
          <a:p>
            <a:pPr lvl="1"/>
            <a:r>
              <a:rPr lang="en-US" dirty="0" smtClean="0"/>
              <a:t>Plants</a:t>
            </a:r>
          </a:p>
          <a:p>
            <a:pPr lvl="2"/>
            <a:r>
              <a:rPr lang="en-US" dirty="0" smtClean="0"/>
              <a:t>Onions*, garlic</a:t>
            </a:r>
          </a:p>
          <a:p>
            <a:pPr lvl="3"/>
            <a:r>
              <a:rPr lang="en-US" dirty="0" smtClean="0"/>
              <a:t>Baby food</a:t>
            </a:r>
          </a:p>
          <a:p>
            <a:pPr lvl="1"/>
            <a:r>
              <a:rPr lang="en-US" dirty="0" smtClean="0"/>
              <a:t>Drugs and Chemicals</a:t>
            </a:r>
          </a:p>
          <a:p>
            <a:pPr lvl="2"/>
            <a:r>
              <a:rPr lang="en-US" dirty="0" smtClean="0"/>
              <a:t>Acetaminophen</a:t>
            </a:r>
          </a:p>
          <a:p>
            <a:pPr lvl="2"/>
            <a:r>
              <a:rPr lang="en-US" dirty="0" smtClean="0"/>
              <a:t>Propylene glycol</a:t>
            </a:r>
          </a:p>
          <a:p>
            <a:pPr lvl="2"/>
            <a:r>
              <a:rPr lang="en-US" dirty="0" smtClean="0"/>
              <a:t>Zinc</a:t>
            </a:r>
          </a:p>
          <a:p>
            <a:pPr lvl="2"/>
            <a:r>
              <a:rPr lang="en-US" dirty="0" smtClean="0"/>
              <a:t>Copper</a:t>
            </a:r>
          </a:p>
          <a:p>
            <a:pPr lvl="2"/>
            <a:r>
              <a:rPr lang="en-US" dirty="0" err="1" smtClean="0"/>
              <a:t>Methylene</a:t>
            </a:r>
            <a:r>
              <a:rPr lang="en-US" dirty="0" smtClean="0"/>
              <a:t> blue</a:t>
            </a:r>
          </a:p>
          <a:p>
            <a:pPr lvl="2"/>
            <a:r>
              <a:rPr lang="en-US" dirty="0" smtClean="0"/>
              <a:t>Naphthalene</a:t>
            </a:r>
          </a:p>
          <a:p>
            <a:pPr lvl="2"/>
            <a:r>
              <a:rPr lang="en-US" dirty="0" err="1" smtClean="0"/>
              <a:t>Propofol</a:t>
            </a:r>
            <a:r>
              <a:rPr lang="en-US" dirty="0" smtClean="0"/>
              <a:t>, </a:t>
            </a:r>
            <a:r>
              <a:rPr lang="en-US" dirty="0" err="1" smtClean="0"/>
              <a:t>phenothiazine</a:t>
            </a:r>
            <a:r>
              <a:rPr lang="en-US" dirty="0" smtClean="0"/>
              <a:t>, </a:t>
            </a:r>
            <a:r>
              <a:rPr lang="en-US" dirty="0" err="1" smtClean="0"/>
              <a:t>benzocaine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90800"/>
            <a:ext cx="222599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Anemia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6326187" cy="4525963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Heinz body anemia (cont’d)</a:t>
            </a:r>
          </a:p>
          <a:p>
            <a:pPr lvl="1"/>
            <a:r>
              <a:rPr lang="en-US" dirty="0" smtClean="0"/>
              <a:t>Diseases (in cats)</a:t>
            </a:r>
          </a:p>
          <a:p>
            <a:pPr lvl="2"/>
            <a:r>
              <a:rPr lang="en-US" dirty="0" smtClean="0"/>
              <a:t>Diabetes mellitus</a:t>
            </a:r>
          </a:p>
          <a:p>
            <a:pPr lvl="2"/>
            <a:r>
              <a:rPr lang="en-US" dirty="0" smtClean="0"/>
              <a:t>Hyperthyroidism</a:t>
            </a:r>
          </a:p>
          <a:p>
            <a:pPr lvl="2"/>
            <a:r>
              <a:rPr lang="en-US" dirty="0" smtClean="0"/>
              <a:t>Lymphoma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Hypophosphatemia</a:t>
            </a:r>
            <a:r>
              <a:rPr lang="en-US" dirty="0" smtClean="0"/>
              <a:t> induced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RBC </a:t>
            </a:r>
            <a:r>
              <a:rPr lang="en-US" dirty="0" err="1" smtClean="0"/>
              <a:t>glycolysis</a:t>
            </a:r>
            <a:r>
              <a:rPr lang="en-US" dirty="0" smtClean="0"/>
              <a:t> is inhibited by </a:t>
            </a:r>
            <a:r>
              <a:rPr lang="en-US" dirty="0" err="1" smtClean="0"/>
              <a:t>hypophosphatemia</a:t>
            </a:r>
            <a:r>
              <a:rPr lang="en-US" dirty="0" smtClean="0"/>
              <a:t>; no </a:t>
            </a:r>
            <a:r>
              <a:rPr lang="en-US" dirty="0" err="1" smtClean="0"/>
              <a:t>glycolysis</a:t>
            </a:r>
            <a:r>
              <a:rPr lang="en-US" dirty="0" smtClean="0"/>
              <a:t> = no ATP (energy) for RBC = cell </a:t>
            </a:r>
            <a:r>
              <a:rPr lang="en-US" dirty="0" err="1" smtClean="0"/>
              <a:t>lysis</a:t>
            </a:r>
            <a:endParaRPr lang="en-US" dirty="0" smtClean="0"/>
          </a:p>
          <a:p>
            <a:pPr lvl="2"/>
            <a:r>
              <a:rPr lang="en-US" dirty="0" smtClean="0"/>
              <a:t>Diabetic cats</a:t>
            </a:r>
          </a:p>
          <a:p>
            <a:pPr lvl="2"/>
            <a:r>
              <a:rPr lang="en-US" dirty="0" err="1" smtClean="0"/>
              <a:t>Enteral</a:t>
            </a:r>
            <a:r>
              <a:rPr lang="en-US" dirty="0" smtClean="0"/>
              <a:t> alimentation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Anemia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038975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/>
              <a:t>. </a:t>
            </a:r>
            <a:r>
              <a:rPr lang="en-US" dirty="0" smtClean="0"/>
              <a:t>Other </a:t>
            </a:r>
            <a:r>
              <a:rPr lang="en-US" dirty="0" smtClean="0"/>
              <a:t>Microorganisms</a:t>
            </a:r>
            <a:endParaRPr lang="en-US" dirty="0" smtClean="0"/>
          </a:p>
          <a:p>
            <a:pPr lvl="1"/>
            <a:r>
              <a:rPr lang="en-US" dirty="0" smtClean="0"/>
              <a:t>Bacteria</a:t>
            </a:r>
          </a:p>
          <a:p>
            <a:pPr lvl="2"/>
            <a:r>
              <a:rPr lang="en-US" i="1" dirty="0" smtClean="0"/>
              <a:t>Clostridium spp. </a:t>
            </a:r>
            <a:r>
              <a:rPr lang="en-US" dirty="0" smtClean="0"/>
              <a:t>and </a:t>
            </a:r>
            <a:r>
              <a:rPr lang="en-US" dirty="0" err="1" smtClean="0"/>
              <a:t>Leptospirosis</a:t>
            </a:r>
            <a:r>
              <a:rPr lang="en-US" dirty="0" smtClean="0"/>
              <a:t> (cattle)</a:t>
            </a:r>
          </a:p>
          <a:p>
            <a:pPr lvl="1"/>
            <a:r>
              <a:rPr lang="en-US" dirty="0" smtClean="0"/>
              <a:t>Viruses</a:t>
            </a:r>
          </a:p>
          <a:p>
            <a:pPr lvl="2"/>
            <a:r>
              <a:rPr lang="en-US" dirty="0" smtClean="0"/>
              <a:t>EIA</a:t>
            </a:r>
          </a:p>
          <a:p>
            <a:pPr>
              <a:buNone/>
            </a:pPr>
            <a:r>
              <a:rPr lang="en-US" dirty="0" smtClean="0"/>
              <a:t>f. Water intoxication (usually calves)</a:t>
            </a:r>
          </a:p>
          <a:p>
            <a:pPr lvl="1"/>
            <a:r>
              <a:rPr lang="en-US" dirty="0" smtClean="0"/>
              <a:t>results in hypo-</a:t>
            </a:r>
            <a:r>
              <a:rPr lang="en-US" dirty="0" err="1" smtClean="0"/>
              <a:t>osmoality</a:t>
            </a:r>
            <a:r>
              <a:rPr lang="en-US" dirty="0" smtClean="0"/>
              <a:t> of plasma</a:t>
            </a:r>
          </a:p>
          <a:p>
            <a:pPr lvl="1"/>
            <a:r>
              <a:rPr lang="en-US" dirty="0" smtClean="0"/>
              <a:t>can also occur as a result of inappropriate administration of fluid therapy.</a:t>
            </a:r>
          </a:p>
          <a:p>
            <a:pPr>
              <a:buNone/>
            </a:pPr>
            <a:r>
              <a:rPr lang="en-US" dirty="0" smtClean="0"/>
              <a:t>g. Hereditary RBC defects</a:t>
            </a:r>
          </a:p>
          <a:p>
            <a:pPr lvl="1"/>
            <a:r>
              <a:rPr lang="en-US" dirty="0" err="1" smtClean="0"/>
              <a:t>Stomatocytosis</a:t>
            </a:r>
            <a:r>
              <a:rPr lang="en-US" dirty="0" smtClean="0"/>
              <a:t> (shortened RBC lifespan)</a:t>
            </a:r>
            <a:endParaRPr lang="en-US" dirty="0" smtClean="0"/>
          </a:p>
          <a:p>
            <a:pPr lvl="1"/>
            <a:r>
              <a:rPr lang="en-US" dirty="0" smtClean="0"/>
              <a:t>RBC membrane transport defects</a:t>
            </a:r>
          </a:p>
          <a:p>
            <a:pPr lvl="1"/>
            <a:r>
              <a:rPr lang="en-US" dirty="0" smtClean="0"/>
              <a:t>Chronic intermittent hemolytic anemia (Abyssinian and Somali cats)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i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h. Miscellaneous</a:t>
            </a:r>
            <a:endParaRPr lang="en-US" dirty="0" smtClean="0"/>
          </a:p>
          <a:p>
            <a:pPr lvl="1"/>
            <a:r>
              <a:rPr lang="en-US" dirty="0" smtClean="0"/>
              <a:t>Metabolic disorders (anything that interferes with synthesis of hemoglobin, RBC, etc. or anything that interferes with metabolic processes of RBC)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3143250" cy="30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Nonregenerative</a:t>
            </a:r>
            <a:r>
              <a:rPr lang="en-US" dirty="0" smtClean="0"/>
              <a:t>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nonregenerative</a:t>
            </a:r>
            <a:r>
              <a:rPr lang="en-US" dirty="0" smtClean="0"/>
              <a:t> </a:t>
            </a:r>
            <a:r>
              <a:rPr lang="en-US" dirty="0" err="1" smtClean="0"/>
              <a:t>anemias</a:t>
            </a:r>
            <a:r>
              <a:rPr lang="en-US" dirty="0" smtClean="0"/>
              <a:t> are </a:t>
            </a:r>
            <a:r>
              <a:rPr lang="en-US" dirty="0" err="1" smtClean="0"/>
              <a:t>normocytic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 err="1" smtClean="0"/>
              <a:t>subclassified</a:t>
            </a:r>
            <a:r>
              <a:rPr lang="en-US" dirty="0" smtClean="0"/>
              <a:t> based on whether </a:t>
            </a:r>
            <a:r>
              <a:rPr lang="en-US" dirty="0" err="1" smtClean="0"/>
              <a:t>granulopoiesis</a:t>
            </a:r>
            <a:r>
              <a:rPr lang="en-US" dirty="0" smtClean="0"/>
              <a:t> (neutrophil production) and </a:t>
            </a:r>
            <a:r>
              <a:rPr lang="en-US" dirty="0" err="1" smtClean="0"/>
              <a:t>thrombopoiesis</a:t>
            </a:r>
            <a:r>
              <a:rPr lang="en-US" dirty="0" smtClean="0"/>
              <a:t> (platelet production) are also affected.</a:t>
            </a:r>
          </a:p>
          <a:p>
            <a:r>
              <a:rPr lang="en-US" dirty="0" smtClean="0"/>
              <a:t>Animals with </a:t>
            </a:r>
            <a:r>
              <a:rPr lang="en-US" dirty="0" err="1" smtClean="0"/>
              <a:t>nonregenerative</a:t>
            </a:r>
            <a:r>
              <a:rPr lang="en-US" dirty="0" smtClean="0"/>
              <a:t> anemia in conjunction with </a:t>
            </a:r>
            <a:r>
              <a:rPr lang="en-US" dirty="0" err="1" smtClean="0"/>
              <a:t>pancytopenia</a:t>
            </a:r>
            <a:r>
              <a:rPr lang="en-US" dirty="0" smtClean="0"/>
              <a:t> (neutropenia and thrombocytopenia) have stem cell injury.</a:t>
            </a:r>
          </a:p>
          <a:p>
            <a:pPr lvl="1"/>
            <a:r>
              <a:rPr lang="en-US" dirty="0" smtClean="0"/>
              <a:t>Possible causes: drugs, toxins, viruses (</a:t>
            </a:r>
            <a:r>
              <a:rPr lang="en-US" dirty="0" err="1" smtClean="0"/>
              <a:t>FeLV</a:t>
            </a:r>
            <a:r>
              <a:rPr lang="en-US" dirty="0" smtClean="0"/>
              <a:t>), radiation, and immune-mediated stem cell injury.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Anemia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Literally means “no blood” but clinically means an </a:t>
            </a:r>
            <a:r>
              <a:rPr lang="en-US" u="sng" dirty="0" smtClean="0"/>
              <a:t>absolute</a:t>
            </a:r>
            <a:r>
              <a:rPr lang="en-US" dirty="0" smtClean="0"/>
              <a:t> decrease below normal in any of the following values:</a:t>
            </a:r>
          </a:p>
          <a:p>
            <a:pPr lvl="1"/>
            <a:r>
              <a:rPr lang="en-US" dirty="0" smtClean="0"/>
              <a:t>Total RBC count</a:t>
            </a:r>
          </a:p>
          <a:p>
            <a:pPr lvl="1"/>
            <a:r>
              <a:rPr lang="en-US" dirty="0" smtClean="0"/>
              <a:t>PCV</a:t>
            </a:r>
          </a:p>
          <a:p>
            <a:pPr lvl="1"/>
            <a:r>
              <a:rPr lang="en-US" dirty="0" smtClean="0"/>
              <a:t>Hemoglobin concentration </a:t>
            </a:r>
          </a:p>
          <a:p>
            <a:pPr>
              <a:buFontTx/>
              <a:buNone/>
            </a:pPr>
            <a:r>
              <a:rPr lang="en-US" sz="800" dirty="0" smtClean="0"/>
              <a:t> </a:t>
            </a:r>
          </a:p>
          <a:p>
            <a:r>
              <a:rPr lang="en-US" dirty="0" smtClean="0"/>
              <a:t>In other words, anemia is a condition of reduced oxygen carrying capacity of RBCs</a:t>
            </a:r>
          </a:p>
          <a:p>
            <a:pPr lvl="1"/>
            <a:r>
              <a:rPr lang="en-US" dirty="0" smtClean="0"/>
              <a:t>Rate of RBC </a:t>
            </a:r>
            <a:r>
              <a:rPr lang="en-US" u="sng" dirty="0" smtClean="0"/>
              <a:t>production</a:t>
            </a:r>
            <a:r>
              <a:rPr lang="en-US" dirty="0" smtClean="0"/>
              <a:t> = decreased</a:t>
            </a:r>
          </a:p>
          <a:p>
            <a:pPr lvl="1"/>
            <a:r>
              <a:rPr lang="en-US" dirty="0" smtClean="0"/>
              <a:t>Rate of RBC </a:t>
            </a:r>
            <a:r>
              <a:rPr lang="en-US" u="sng" dirty="0" smtClean="0"/>
              <a:t>destruction</a:t>
            </a:r>
            <a:r>
              <a:rPr lang="en-US" dirty="0" smtClean="0"/>
              <a:t> = increased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Nonregenerative</a:t>
            </a:r>
            <a:r>
              <a:rPr lang="en-US" dirty="0" smtClean="0"/>
              <a:t>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u="sng" dirty="0" smtClean="0"/>
              <a:t>Reduced </a:t>
            </a:r>
            <a:r>
              <a:rPr lang="en-US" u="sng" dirty="0" err="1" smtClean="0"/>
              <a:t>Erythropoiesis</a:t>
            </a:r>
            <a:endParaRPr lang="en-US" u="sng" dirty="0" smtClean="0"/>
          </a:p>
          <a:p>
            <a:pPr marL="857250" lvl="1" indent="-457200">
              <a:buAutoNum type="alphaLcPeriod"/>
            </a:pPr>
            <a:r>
              <a:rPr lang="en-US" dirty="0" smtClean="0"/>
              <a:t>Chronic renal disease</a:t>
            </a:r>
          </a:p>
          <a:p>
            <a:pPr marL="857250" lvl="1" indent="-457200">
              <a:buAutoNum type="alphaLcPeriod"/>
            </a:pPr>
            <a:r>
              <a:rPr lang="en-US" dirty="0" smtClean="0"/>
              <a:t>Endocrine deficiencies</a:t>
            </a:r>
          </a:p>
          <a:p>
            <a:pPr marL="857250" lvl="1" indent="-457200">
              <a:buAutoNum type="alphaLcPeriod"/>
            </a:pPr>
            <a:r>
              <a:rPr lang="en-US" dirty="0" smtClean="0"/>
              <a:t>Inflammation and </a:t>
            </a:r>
            <a:r>
              <a:rPr lang="en-US" dirty="0" err="1" smtClean="0"/>
              <a:t>neoplasia</a:t>
            </a:r>
            <a:endParaRPr lang="en-US" dirty="0" smtClean="0"/>
          </a:p>
          <a:p>
            <a:pPr marL="857250" lvl="1" indent="-457200">
              <a:buAutoNum type="alphaLcPeriod"/>
            </a:pPr>
            <a:r>
              <a:rPr lang="en-US" dirty="0" err="1" smtClean="0"/>
              <a:t>Cytotoxic</a:t>
            </a:r>
            <a:r>
              <a:rPr lang="en-US" dirty="0" smtClean="0"/>
              <a:t> damage to the marrow</a:t>
            </a:r>
          </a:p>
          <a:p>
            <a:pPr marL="1257300" lvl="2" indent="-457200"/>
            <a:r>
              <a:rPr lang="en-US" dirty="0" smtClean="0"/>
              <a:t>Estrogen toxicity</a:t>
            </a:r>
          </a:p>
          <a:p>
            <a:pPr marL="1257300" lvl="2" indent="-457200"/>
            <a:r>
              <a:rPr lang="en-US" dirty="0" err="1" smtClean="0"/>
              <a:t>Cytotoxic</a:t>
            </a:r>
            <a:r>
              <a:rPr lang="en-US" dirty="0" smtClean="0"/>
              <a:t> cancer drug therapy</a:t>
            </a:r>
          </a:p>
          <a:p>
            <a:pPr marL="1257300" lvl="2" indent="-457200"/>
            <a:r>
              <a:rPr lang="en-US" dirty="0" err="1" smtClean="0"/>
              <a:t>Chlormphenicol</a:t>
            </a:r>
            <a:r>
              <a:rPr lang="en-US" dirty="0" smtClean="0"/>
              <a:t> (cats)</a:t>
            </a:r>
          </a:p>
          <a:p>
            <a:pPr marL="1257300" lvl="2" indent="-457200"/>
            <a:r>
              <a:rPr lang="en-US" dirty="0" smtClean="0"/>
              <a:t>Radiation</a:t>
            </a:r>
          </a:p>
          <a:p>
            <a:pPr marL="1257300" lvl="2" indent="-457200"/>
            <a:r>
              <a:rPr lang="en-US" dirty="0" smtClean="0"/>
              <a:t>Other drugs</a:t>
            </a:r>
          </a:p>
        </p:txBody>
      </p:sp>
      <p:pic>
        <p:nvPicPr>
          <p:cNvPr id="4" name="Picture 3" descr="C:\Users\Lori\AppData\Local\Microsoft\Windows\Temporary Internet Files\Content.IE5\RCN14HAK\MPj043102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2909813" cy="2835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Nonregenerative</a:t>
            </a:r>
            <a:r>
              <a:rPr lang="en-US" dirty="0" smtClean="0"/>
              <a:t>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e. Infectious agents</a:t>
            </a:r>
          </a:p>
          <a:p>
            <a:pPr lvl="1"/>
            <a:r>
              <a:rPr lang="en-US" dirty="0" err="1" smtClean="0"/>
              <a:t>FeLV</a:t>
            </a:r>
            <a:endParaRPr lang="en-US" dirty="0" smtClean="0"/>
          </a:p>
          <a:p>
            <a:pPr lvl="1"/>
            <a:r>
              <a:rPr lang="en-US" dirty="0" err="1" smtClean="0"/>
              <a:t>Erlichia</a:t>
            </a:r>
            <a:r>
              <a:rPr lang="en-US" dirty="0" smtClean="0"/>
              <a:t> spp.</a:t>
            </a:r>
          </a:p>
          <a:p>
            <a:pPr lvl="1"/>
            <a:r>
              <a:rPr lang="en-US" dirty="0" smtClean="0"/>
              <a:t>Parvovirus </a:t>
            </a:r>
          </a:p>
          <a:p>
            <a:pPr marL="457200" indent="-457200">
              <a:buNone/>
            </a:pPr>
            <a:r>
              <a:rPr lang="en-US" dirty="0" smtClean="0"/>
              <a:t>f. Immune-mediated </a:t>
            </a:r>
          </a:p>
          <a:p>
            <a:pPr marL="857250" lvl="1" indent="-457200"/>
            <a:r>
              <a:rPr lang="en-US" dirty="0" smtClean="0"/>
              <a:t>Continued treatment with recombinant erythropoietin</a:t>
            </a:r>
          </a:p>
          <a:p>
            <a:pPr marL="857250" lvl="1" indent="-457200"/>
            <a:r>
              <a:rPr lang="en-US" dirty="0" smtClean="0"/>
              <a:t>Idiopathic 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</a:p>
          <a:p>
            <a:pPr marL="457200" indent="-457200">
              <a:buNone/>
            </a:pPr>
            <a:r>
              <a:rPr lang="en-US" dirty="0" smtClean="0"/>
              <a:t>g. Congenital/inherited</a:t>
            </a:r>
          </a:p>
          <a:p>
            <a:pPr marL="457200" indent="-457200">
              <a:buNone/>
            </a:pPr>
            <a:r>
              <a:rPr lang="en-US" dirty="0" smtClean="0"/>
              <a:t>h. </a:t>
            </a:r>
            <a:r>
              <a:rPr lang="en-US" dirty="0" err="1" smtClean="0"/>
              <a:t>Lymphosarcoma</a:t>
            </a:r>
            <a:r>
              <a:rPr lang="en-US" dirty="0" smtClean="0"/>
              <a:t> and other </a:t>
            </a:r>
            <a:r>
              <a:rPr lang="en-US" dirty="0" err="1" smtClean="0"/>
              <a:t>myeloproliferative</a:t>
            </a:r>
            <a:r>
              <a:rPr lang="en-US" dirty="0" smtClean="0"/>
              <a:t> disorders (</a:t>
            </a:r>
            <a:r>
              <a:rPr lang="en-US" dirty="0" err="1" smtClean="0"/>
              <a:t>myelo</a:t>
            </a:r>
            <a:r>
              <a:rPr lang="en-US" dirty="0" smtClean="0"/>
              <a:t>- = bone marrow)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Nonregenerative</a:t>
            </a:r>
            <a:r>
              <a:rPr lang="en-US" dirty="0" smtClean="0"/>
              <a:t>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Defective </a:t>
            </a:r>
            <a:r>
              <a:rPr lang="en-US" u="sng" dirty="0" err="1" smtClean="0"/>
              <a:t>Erythropoiesis</a:t>
            </a:r>
            <a:endParaRPr lang="en-US" u="sng" dirty="0" smtClean="0"/>
          </a:p>
          <a:p>
            <a:pPr marL="857250" lvl="1" indent="-457200">
              <a:buAutoNum type="alphaLcPeriod"/>
            </a:pPr>
            <a:r>
              <a:rPr lang="en-US" dirty="0" smtClean="0"/>
              <a:t>Disorders of </a:t>
            </a:r>
            <a:r>
              <a:rPr lang="en-US" dirty="0" err="1" smtClean="0"/>
              <a:t>heme</a:t>
            </a:r>
            <a:r>
              <a:rPr lang="en-US" dirty="0" smtClean="0"/>
              <a:t> synthesis</a:t>
            </a:r>
          </a:p>
          <a:p>
            <a:pPr marL="1714500" lvl="3" indent="-457200"/>
            <a:r>
              <a:rPr lang="en-US" dirty="0" smtClean="0"/>
              <a:t>Iron, copper, and pyridoxine deficiencies; lead toxicity; drugs</a:t>
            </a:r>
          </a:p>
          <a:p>
            <a:pPr marL="857250" lvl="1" indent="-457200">
              <a:buAutoNum type="alphaLcPeriod" startAt="2"/>
            </a:pPr>
            <a:r>
              <a:rPr lang="en-US" dirty="0" err="1" smtClean="0"/>
              <a:t>Folate</a:t>
            </a:r>
            <a:r>
              <a:rPr lang="en-US" dirty="0" smtClean="0"/>
              <a:t> and </a:t>
            </a:r>
            <a:r>
              <a:rPr lang="en-US" dirty="0" err="1" smtClean="0"/>
              <a:t>cobalimin</a:t>
            </a:r>
            <a:r>
              <a:rPr lang="en-US" dirty="0" smtClean="0"/>
              <a:t> deficiencies</a:t>
            </a:r>
          </a:p>
          <a:p>
            <a:pPr marL="857250" lvl="1" indent="-457200">
              <a:buAutoNum type="alphaLcPeriod" startAt="2"/>
            </a:pPr>
            <a:r>
              <a:rPr lang="en-US" dirty="0" smtClean="0"/>
              <a:t>Abnormal maturation</a:t>
            </a:r>
          </a:p>
          <a:p>
            <a:pPr marL="1257300" lvl="2" indent="-457200"/>
            <a:r>
              <a:rPr lang="en-US" dirty="0" smtClean="0"/>
              <a:t>can be inherited, drug-induced or idiopathic</a:t>
            </a:r>
          </a:p>
          <a:p>
            <a:endParaRPr lang="en-US" dirty="0"/>
          </a:p>
        </p:txBody>
      </p:sp>
      <p:pic>
        <p:nvPicPr>
          <p:cNvPr id="3075" name="Picture 3" descr="C:\Users\Lori\AppData\Local\Microsoft\Windows\Temporary Internet Files\Content.IE5\KYO4N7X0\MPj04410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51248"/>
            <a:ext cx="2206752" cy="220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 Count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115175" cy="4525963"/>
          </a:xfrm>
        </p:spPr>
        <p:txBody>
          <a:bodyPr/>
          <a:lstStyle/>
          <a:p>
            <a:r>
              <a:rPr lang="en-US" dirty="0" smtClean="0"/>
              <a:t>Probably the most important diagnostic tool used in the evaluation of anemia.</a:t>
            </a:r>
          </a:p>
          <a:p>
            <a:r>
              <a:rPr lang="en-US" dirty="0" smtClean="0"/>
              <a:t>Fewer mature erythrocytes are present in anemic animal; more reticulocytes are present.</a:t>
            </a:r>
          </a:p>
          <a:p>
            <a:r>
              <a:rPr lang="en-US" dirty="0" smtClean="0"/>
              <a:t>Expressed as a % of the RBCs present.</a:t>
            </a:r>
          </a:p>
          <a:p>
            <a:r>
              <a:rPr lang="en-US" dirty="0" smtClean="0"/>
              <a:t>The lifespan of a normal RBC is about 110 days (dogs) and 68 days (cats).</a:t>
            </a:r>
          </a:p>
          <a:p>
            <a:pPr lvl="1"/>
            <a:r>
              <a:rPr lang="en-US" dirty="0" smtClean="0"/>
              <a:t>Bone marrow should replace 1 % of the RBCs daily so the reticulocyte count should be 0.5-1.5%.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115175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Gently mix 3 drops of blood with 3 drops of new </a:t>
            </a:r>
            <a:r>
              <a:rPr lang="en-US" dirty="0" err="1" smtClean="0"/>
              <a:t>methylene</a:t>
            </a:r>
            <a:r>
              <a:rPr lang="en-US" dirty="0" smtClean="0"/>
              <a:t> blue in a test tube.</a:t>
            </a:r>
          </a:p>
          <a:p>
            <a:pPr marL="457200" indent="-457200">
              <a:buAutoNum type="arabicPeriod"/>
            </a:pPr>
            <a:r>
              <a:rPr lang="en-US" dirty="0" smtClean="0"/>
              <a:t>Let mixture stand for 15 minutes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1 drop of mixture to prepare a conventional blood film and observe under high-power, oil-immersion field</a:t>
            </a:r>
          </a:p>
          <a:p>
            <a:pPr marL="457200" indent="-457200">
              <a:buAutoNum type="arabicPeriod"/>
            </a:pPr>
            <a:r>
              <a:rPr lang="en-US" dirty="0" smtClean="0"/>
              <a:t>Count 1,000 RBCs while separately keeping track of the number of reticulocytes (only aggregate form)</a:t>
            </a:r>
          </a:p>
          <a:p>
            <a:pPr marL="457200" indent="-457200">
              <a:buAutoNum type="arabicPeriod"/>
            </a:pPr>
            <a:r>
              <a:rPr lang="en-US" dirty="0" smtClean="0"/>
              <a:t>Divide the reticulocyte number by 1,000 and convert to a percentage</a:t>
            </a:r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 Count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505575" cy="4525963"/>
          </a:xfrm>
        </p:spPr>
        <p:txBody>
          <a:bodyPr/>
          <a:lstStyle/>
          <a:p>
            <a:r>
              <a:rPr lang="en-US" sz="2000" dirty="0" smtClean="0"/>
              <a:t>Corrected to take in account the reduced number of circulating RBC’s in the anemic animal.</a:t>
            </a:r>
          </a:p>
          <a:p>
            <a:pPr lvl="1"/>
            <a:r>
              <a:rPr lang="en-US" sz="2000" dirty="0" smtClean="0"/>
              <a:t>Called CRC or </a:t>
            </a:r>
            <a:r>
              <a:rPr lang="en-US" sz="2000" b="1" dirty="0" smtClean="0"/>
              <a:t>Corrected Reticulocyte Count</a:t>
            </a:r>
          </a:p>
          <a:p>
            <a:pPr lvl="1"/>
            <a:r>
              <a:rPr lang="en-US" sz="2000" dirty="0" smtClean="0"/>
              <a:t>Multiply observed reticulocyte percentage by the observed PCV  then divide by the normal PCV for the species (use 45% for dogs and 35% for cats in this equation)</a:t>
            </a:r>
          </a:p>
          <a:p>
            <a:pPr lvl="1">
              <a:buNone/>
            </a:pPr>
            <a:r>
              <a:rPr lang="en-US" sz="2000" dirty="0" smtClean="0"/>
              <a:t>Ex: 15% X 15% / 45% = 5%</a:t>
            </a:r>
          </a:p>
          <a:p>
            <a:endParaRPr lang="en-US" dirty="0" smtClean="0"/>
          </a:p>
        </p:txBody>
      </p:sp>
      <p:pic>
        <p:nvPicPr>
          <p:cNvPr id="2051" name="Picture 3" descr="C:\Users\Lori\AppData\Local\Microsoft\Windows\Temporary Internet Files\Content.IE5\KYO4N7X0\MPj04427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156460" cy="323088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90800" y="4585901"/>
            <a:ext cx="6553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calculation is necessary because the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Reticulocyte count"/>
              </a:rPr>
              <a:t>reticulocyte count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is misleading in anemic patients. The problem arises because the reticulocyte count is not really a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count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but rather a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percentage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it reports the number of reticulocytes as a percentage of the number of red blood cells. In anemia, the patient's red blood cells are depleted, creating an erroneously elevated reticulocyte 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/>
              <a:t>reticulocyte production index</a:t>
            </a:r>
            <a:r>
              <a:rPr lang="en-US" dirty="0" smtClean="0"/>
              <a:t> is calculated by dividing the corrected reticulocyte percentage by the maturation time of the reticulocyte for the observed patient’s PCV</a:t>
            </a:r>
          </a:p>
          <a:p>
            <a:pPr>
              <a:buNone/>
            </a:pPr>
            <a:r>
              <a:rPr lang="en-US" sz="1600" dirty="0" smtClean="0"/>
              <a:t>*Maturation times are based on the patient’s actual PCV</a:t>
            </a:r>
          </a:p>
          <a:p>
            <a:pPr>
              <a:buNone/>
            </a:pPr>
            <a:r>
              <a:rPr lang="en-US" dirty="0" smtClean="0"/>
              <a:t>Use the </a:t>
            </a:r>
            <a:r>
              <a:rPr lang="en-US" u="sng" dirty="0" smtClean="0"/>
              <a:t>Reticulocyte Maturation Index Table</a:t>
            </a:r>
            <a:endParaRPr lang="en-US" dirty="0" smtClean="0"/>
          </a:p>
          <a:p>
            <a:pPr>
              <a:buNone/>
            </a:pPr>
            <a:r>
              <a:rPr lang="en-US" sz="800" dirty="0" smtClean="0"/>
              <a:t>   </a:t>
            </a:r>
            <a:endParaRPr lang="en-US" sz="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4648200"/>
          <a:ext cx="4495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Patient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Hematocrit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Maturation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Example:</a:t>
            </a:r>
          </a:p>
          <a:p>
            <a:pPr>
              <a:buNone/>
            </a:pPr>
            <a:r>
              <a:rPr lang="en-US" sz="1800" dirty="0" smtClean="0"/>
              <a:t>(see pg. 56-57 in Lab Procedures textbook)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For dog in previous example with corrected reticulocyte count of 5%, the reticulocyte production index is 5 / 2.5 = 2.5, indicating that the patient is producing reticulocytes at a rate 2.5 times more quickly than normal.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027" name="Picture 3" descr="C:\Users\Lori\AppData\Local\Microsoft\Windows\Temporary Internet Files\Content.IE5\G7U2ZQYV\MPj044446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91000"/>
            <a:ext cx="323469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773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34175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 smtClean="0">
                <a:solidFill>
                  <a:srgbClr val="000000"/>
                </a:solidFill>
                <a:ea typeface="+mn-ea"/>
              </a:rPr>
              <a:t>Anemia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 is not a diagnosis but a sign of an underlying cause.</a:t>
            </a:r>
            <a:br>
              <a:rPr lang="en-US" sz="2400" dirty="0" smtClean="0">
                <a:solidFill>
                  <a:srgbClr val="000000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371600"/>
            <a:ext cx="7343775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Classification 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aid in discovering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cause and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help guide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therapy.</a:t>
            </a:r>
          </a:p>
          <a:p>
            <a:pPr>
              <a:buNone/>
            </a:pPr>
            <a:r>
              <a:rPr lang="en-US" dirty="0" smtClean="0"/>
              <a:t>Clinical signs of anemia usually relate to </a:t>
            </a:r>
            <a:r>
              <a:rPr lang="en-US" u="sng" dirty="0" smtClean="0"/>
              <a:t>decreased oxygenation</a:t>
            </a:r>
            <a:r>
              <a:rPr lang="en-US" dirty="0" smtClean="0"/>
              <a:t> or </a:t>
            </a:r>
            <a:r>
              <a:rPr lang="en-US" u="sng" dirty="0" smtClean="0"/>
              <a:t>associated compensatory mechanisms</a:t>
            </a:r>
            <a:r>
              <a:rPr lang="en-US" dirty="0" smtClean="0"/>
              <a:t> </a:t>
            </a:r>
            <a:r>
              <a:rPr lang="en-US" dirty="0" smtClean="0"/>
              <a:t>of the body in response to the anemic state.</a:t>
            </a:r>
          </a:p>
          <a:p>
            <a:pPr>
              <a:buNone/>
            </a:pPr>
            <a:r>
              <a:rPr lang="en-US" dirty="0" smtClean="0"/>
              <a:t>Nonspecific CS, such as weight loss, anorexia, fever, or </a:t>
            </a:r>
            <a:r>
              <a:rPr lang="en-US" dirty="0" err="1" smtClean="0"/>
              <a:t>lymphadenopathy</a:t>
            </a:r>
            <a:r>
              <a:rPr lang="en-US" dirty="0" smtClean="0"/>
              <a:t> may be present if the animal has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underlying systemic illness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Specific clinical signs associated with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blood destruction</a:t>
            </a:r>
            <a:r>
              <a:rPr lang="en-US" dirty="0" smtClean="0"/>
              <a:t> may include </a:t>
            </a:r>
            <a:r>
              <a:rPr lang="en-US" dirty="0" err="1" smtClean="0"/>
              <a:t>splenomegaly</a:t>
            </a:r>
            <a:r>
              <a:rPr lang="en-US" dirty="0" smtClean="0"/>
              <a:t>, </a:t>
            </a:r>
            <a:r>
              <a:rPr lang="en-US" dirty="0" err="1" smtClean="0"/>
              <a:t>icterus</a:t>
            </a:r>
            <a:r>
              <a:rPr lang="en-US" dirty="0" smtClean="0"/>
              <a:t>, and darkly pigmented urine (</a:t>
            </a:r>
            <a:r>
              <a:rPr lang="en-US" dirty="0" err="1" smtClean="0"/>
              <a:t>hemoglobinuria</a:t>
            </a:r>
            <a:r>
              <a:rPr lang="en-US" dirty="0" smtClean="0"/>
              <a:t>/</a:t>
            </a:r>
            <a:r>
              <a:rPr lang="en-US" dirty="0" err="1" smtClean="0"/>
              <a:t>bilirubinuria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609600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Determining whether anemia is a result of RBC destruction, blood loss, or lack of </a:t>
            </a:r>
            <a:r>
              <a:rPr lang="en-US" dirty="0" err="1" smtClean="0"/>
              <a:t>erythropoiesis</a:t>
            </a:r>
            <a:r>
              <a:rPr lang="en-US" dirty="0" smtClean="0"/>
              <a:t> is essential in beginning therapy and estimating a prognosis.</a:t>
            </a:r>
          </a:p>
          <a:p>
            <a:pPr>
              <a:buNone/>
            </a:pPr>
            <a:r>
              <a:rPr lang="en-US" dirty="0" smtClean="0"/>
              <a:t>Establishing a diagnosis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cause </a:t>
            </a:r>
            <a:r>
              <a:rPr lang="en-US" dirty="0" smtClean="0"/>
              <a:t>is essential in continuing proper therapy and returning animal to normal state (if  possible).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Diagnosis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underlying cause involves: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1. PATIENT HISTORY and presenting complaints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2. Physical examination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3. Laboratory evaluation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4. Results of other tests (e.g. diagnostic radiographs)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u="sng" dirty="0" smtClean="0"/>
              <a:t>Time of onset</a:t>
            </a:r>
            <a:r>
              <a:rPr lang="en-US" dirty="0" smtClean="0"/>
              <a:t> of clinical signs</a:t>
            </a:r>
          </a:p>
          <a:p>
            <a:pPr lvl="1"/>
            <a:r>
              <a:rPr lang="en-US" dirty="0" smtClean="0"/>
              <a:t>Abrupt onset suggests acute hemorrhage or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lvl="1"/>
            <a:r>
              <a:rPr lang="en-US" dirty="0" smtClean="0"/>
              <a:t>Gradual onset suggests chronic hemorrhage or bone marrow depression</a:t>
            </a:r>
          </a:p>
          <a:p>
            <a:pPr>
              <a:buNone/>
            </a:pPr>
            <a:r>
              <a:rPr lang="en-US" dirty="0" smtClean="0"/>
              <a:t>2. Evidence of blood loss</a:t>
            </a:r>
          </a:p>
          <a:p>
            <a:pPr lvl="1"/>
            <a:r>
              <a:rPr lang="en-US" dirty="0" err="1" smtClean="0"/>
              <a:t>Hematuria</a:t>
            </a:r>
            <a:endParaRPr lang="en-US" dirty="0" smtClean="0"/>
          </a:p>
          <a:p>
            <a:pPr lvl="1"/>
            <a:r>
              <a:rPr lang="en-US" dirty="0" err="1" smtClean="0"/>
              <a:t>Melena</a:t>
            </a:r>
            <a:endParaRPr lang="en-US" dirty="0" smtClean="0"/>
          </a:p>
          <a:p>
            <a:pPr lvl="1"/>
            <a:r>
              <a:rPr lang="en-US" dirty="0" err="1" smtClean="0"/>
              <a:t>Hemoptysis</a:t>
            </a:r>
            <a:endParaRPr lang="en-US" dirty="0" smtClean="0"/>
          </a:p>
          <a:p>
            <a:pPr lvl="1"/>
            <a:r>
              <a:rPr lang="en-US" dirty="0" smtClean="0"/>
              <a:t>Blood in </a:t>
            </a:r>
            <a:r>
              <a:rPr lang="en-US" dirty="0" err="1" smtClean="0"/>
              <a:t>vomitus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Lori\AppData\Local\Microsoft\Windows\Temporary Internet Files\Content.IE5\G7U2ZQYV\MPj04285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553200" y="3657600"/>
            <a:ext cx="2022576" cy="297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3. Exercise intolerance</a:t>
            </a:r>
          </a:p>
          <a:p>
            <a:pPr marL="457200" indent="-457200">
              <a:buNone/>
            </a:pPr>
            <a:r>
              <a:rPr lang="en-US" dirty="0" smtClean="0"/>
              <a:t>4. Existence of an underlying condition or prior illness</a:t>
            </a:r>
          </a:p>
          <a:p>
            <a:pPr marL="857250" lvl="1" indent="-457200"/>
            <a:r>
              <a:rPr lang="en-US" dirty="0" smtClean="0"/>
              <a:t>Renal disease</a:t>
            </a:r>
          </a:p>
          <a:p>
            <a:pPr marL="857250" lvl="1" indent="-457200"/>
            <a:r>
              <a:rPr lang="en-US" dirty="0" smtClean="0"/>
              <a:t>Leukemia</a:t>
            </a:r>
          </a:p>
          <a:p>
            <a:pPr marL="857250" lvl="1" indent="-457200"/>
            <a:r>
              <a:rPr lang="en-US" dirty="0" smtClean="0"/>
              <a:t>Weight loss</a:t>
            </a:r>
          </a:p>
          <a:p>
            <a:pPr marL="457200" indent="-457200">
              <a:buNone/>
            </a:pPr>
            <a:r>
              <a:rPr lang="en-US" dirty="0" smtClean="0"/>
              <a:t>5. Exposure to drugs </a:t>
            </a:r>
          </a:p>
          <a:p>
            <a:pPr marL="457200" indent="-457200">
              <a:buNone/>
            </a:pPr>
            <a:r>
              <a:rPr lang="en-US" dirty="0" smtClean="0"/>
              <a:t>	- antibiotics, vaccinations, chemotherapy</a:t>
            </a:r>
          </a:p>
          <a:p>
            <a:pPr marL="457200" indent="-457200">
              <a:buNone/>
            </a:pPr>
            <a:r>
              <a:rPr lang="en-US" dirty="0" smtClean="0"/>
              <a:t>6. Exposure to toxic chemicals in the environment</a:t>
            </a:r>
          </a:p>
          <a:p>
            <a:pPr marL="457200" indent="-457200">
              <a:buNone/>
            </a:pPr>
            <a:r>
              <a:rPr lang="en-US" dirty="0" smtClean="0"/>
              <a:t>	- lead, poisonous plants, </a:t>
            </a:r>
            <a:r>
              <a:rPr lang="en-US" dirty="0" err="1" smtClean="0"/>
              <a:t>rodenticides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Fever </a:t>
            </a:r>
          </a:p>
          <a:p>
            <a:pPr marL="857250" lvl="1" indent="-457200"/>
            <a:r>
              <a:rPr lang="en-US" dirty="0" smtClean="0"/>
              <a:t>Suspect infection, leukemia, hemorrhage, or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Character of </a:t>
            </a:r>
            <a:r>
              <a:rPr lang="en-US" u="sng" dirty="0" smtClean="0"/>
              <a:t>mucous membranes</a:t>
            </a:r>
            <a:r>
              <a:rPr lang="en-US" dirty="0" smtClean="0"/>
              <a:t>:</a:t>
            </a:r>
          </a:p>
          <a:p>
            <a:pPr marL="857250" lvl="1" indent="-457200"/>
            <a:r>
              <a:rPr lang="en-US" dirty="0" smtClean="0"/>
              <a:t>Pale</a:t>
            </a:r>
          </a:p>
          <a:p>
            <a:pPr marL="857250" lvl="1" indent="-457200"/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Icteric</a:t>
            </a:r>
            <a:r>
              <a:rPr lang="en-US" dirty="0" smtClean="0"/>
              <a:t> – liver </a:t>
            </a:r>
            <a:r>
              <a:rPr lang="en-US" dirty="0" smtClean="0"/>
              <a:t>disease or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marL="857250" lvl="1" indent="-457200"/>
            <a:r>
              <a:rPr lang="en-US" dirty="0" smtClean="0"/>
              <a:t>Pale +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icteric</a:t>
            </a:r>
            <a:r>
              <a:rPr lang="en-US" dirty="0" smtClean="0"/>
              <a:t> =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marL="857250" lvl="1" indent="-457200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Cyanotic</a:t>
            </a:r>
            <a:r>
              <a:rPr lang="en-US" dirty="0" smtClean="0"/>
              <a:t> - hypoxia</a:t>
            </a:r>
            <a:endParaRPr lang="en-US" dirty="0" smtClean="0"/>
          </a:p>
          <a:p>
            <a:pPr marL="857250" lvl="1" indent="-457200"/>
            <a:r>
              <a:rPr lang="en-US" u="sng" dirty="0" err="1" smtClean="0"/>
              <a:t>Petechia</a:t>
            </a:r>
            <a:r>
              <a:rPr lang="en-US" dirty="0" smtClean="0"/>
              <a:t> or </a:t>
            </a:r>
            <a:r>
              <a:rPr lang="en-US" u="sng" dirty="0" err="1" smtClean="0"/>
              <a:t>ecchymoses</a:t>
            </a:r>
            <a:r>
              <a:rPr lang="en-US" dirty="0" smtClean="0"/>
              <a:t> = platelet or vascular defect</a:t>
            </a:r>
          </a:p>
        </p:txBody>
      </p:sp>
      <p:pic>
        <p:nvPicPr>
          <p:cNvPr id="4" name="Picture 4" descr="C:\Users\Lori\AppData\Local\Microsoft\Windows\Temporary Internet Files\Content.IE5\RCN14HAK\MPj04310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Palpation</a:t>
            </a:r>
          </a:p>
          <a:p>
            <a:pPr lvl="1"/>
            <a:r>
              <a:rPr lang="en-US" dirty="0" smtClean="0"/>
              <a:t>Internal masses</a:t>
            </a:r>
          </a:p>
          <a:p>
            <a:pPr lvl="1"/>
            <a:r>
              <a:rPr lang="en-US" dirty="0" err="1" smtClean="0"/>
              <a:t>Splenomegaly</a:t>
            </a:r>
            <a:endParaRPr lang="en-US" dirty="0" smtClean="0"/>
          </a:p>
          <a:p>
            <a:pPr lvl="1"/>
            <a:r>
              <a:rPr lang="en-US" dirty="0" err="1" smtClean="0"/>
              <a:t>Hepatomegaly</a:t>
            </a:r>
            <a:endParaRPr lang="en-US" dirty="0" smtClean="0"/>
          </a:p>
          <a:p>
            <a:pPr lvl="1"/>
            <a:r>
              <a:rPr lang="en-US" dirty="0" err="1" smtClean="0"/>
              <a:t>Lymphadenopathy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4. Physical signs </a:t>
            </a:r>
            <a:r>
              <a:rPr lang="en-US" dirty="0" smtClean="0"/>
              <a:t>of underlying disease</a:t>
            </a:r>
          </a:p>
          <a:p>
            <a:pPr marL="457200" indent="-457200">
              <a:buNone/>
            </a:pPr>
            <a:r>
              <a:rPr lang="en-US" dirty="0" smtClean="0"/>
              <a:t>5. External wounds</a:t>
            </a:r>
          </a:p>
          <a:p>
            <a:pPr marL="857250" lvl="1" indent="-457200"/>
            <a:r>
              <a:rPr lang="en-US" dirty="0" smtClean="0"/>
              <a:t>HBC</a:t>
            </a:r>
          </a:p>
          <a:p>
            <a:pPr marL="857250" lvl="1" indent="-457200"/>
            <a:r>
              <a:rPr lang="en-US" dirty="0" smtClean="0"/>
              <a:t>Bullet wounds</a:t>
            </a:r>
          </a:p>
          <a:p>
            <a:pPr marL="857250" lvl="1" indent="-457200"/>
            <a:r>
              <a:rPr lang="en-US" dirty="0" smtClean="0"/>
              <a:t>Dogfight</a:t>
            </a:r>
          </a:p>
          <a:p>
            <a:pPr marL="857250" lvl="1" indent="-457200">
              <a:buNone/>
            </a:pPr>
            <a:endParaRPr lang="en-US" dirty="0"/>
          </a:p>
        </p:txBody>
      </p:sp>
      <p:pic>
        <p:nvPicPr>
          <p:cNvPr id="4" name="Picture 2" descr="C:\Users\Lori\AppData\Local\Microsoft\Windows\Temporary Internet Files\Content.IE5\RCN14HAK\MPj043125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2341960" cy="199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med_0094_slide">
  <a:themeElements>
    <a:clrScheme name="Custom Design 2">
      <a:dk1>
        <a:srgbClr val="000000"/>
      </a:dk1>
      <a:lt1>
        <a:srgbClr val="FF6A6A"/>
      </a:lt1>
      <a:dk2>
        <a:srgbClr val="000000"/>
      </a:dk2>
      <a:lt2>
        <a:srgbClr val="808080"/>
      </a:lt2>
      <a:accent1>
        <a:srgbClr val="FF985C"/>
      </a:accent1>
      <a:accent2>
        <a:srgbClr val="F01313"/>
      </a:accent2>
      <a:accent3>
        <a:srgbClr val="FFB9B9"/>
      </a:accent3>
      <a:accent4>
        <a:srgbClr val="000000"/>
      </a:accent4>
      <a:accent5>
        <a:srgbClr val="FFCAB5"/>
      </a:accent5>
      <a:accent6>
        <a:srgbClr val="D91010"/>
      </a:accent6>
      <a:hlink>
        <a:srgbClr val="850700"/>
      </a:hlink>
      <a:folHlink>
        <a:srgbClr val="80004E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6A6A"/>
        </a:lt1>
        <a:dk2>
          <a:srgbClr val="000000"/>
        </a:dk2>
        <a:lt2>
          <a:srgbClr val="808080"/>
        </a:lt2>
        <a:accent1>
          <a:srgbClr val="EEAFAF"/>
        </a:accent1>
        <a:accent2>
          <a:srgbClr val="E70000"/>
        </a:accent2>
        <a:accent3>
          <a:srgbClr val="FFB9B9"/>
        </a:accent3>
        <a:accent4>
          <a:srgbClr val="000000"/>
        </a:accent4>
        <a:accent5>
          <a:srgbClr val="F5D4D4"/>
        </a:accent5>
        <a:accent6>
          <a:srgbClr val="D10000"/>
        </a:accent6>
        <a:hlink>
          <a:srgbClr val="AF3937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6A6A"/>
        </a:lt1>
        <a:dk2>
          <a:srgbClr val="000000"/>
        </a:dk2>
        <a:lt2>
          <a:srgbClr val="808080"/>
        </a:lt2>
        <a:accent1>
          <a:srgbClr val="FF985C"/>
        </a:accent1>
        <a:accent2>
          <a:srgbClr val="F01313"/>
        </a:accent2>
        <a:accent3>
          <a:srgbClr val="FFB9B9"/>
        </a:accent3>
        <a:accent4>
          <a:srgbClr val="000000"/>
        </a:accent4>
        <a:accent5>
          <a:srgbClr val="FFCAB5"/>
        </a:accent5>
        <a:accent6>
          <a:srgbClr val="D91010"/>
        </a:accent6>
        <a:hlink>
          <a:srgbClr val="850700"/>
        </a:hlink>
        <a:folHlink>
          <a:srgbClr val="8000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6A6A"/>
        </a:lt1>
        <a:dk2>
          <a:srgbClr val="000000"/>
        </a:dk2>
        <a:lt2>
          <a:srgbClr val="808080"/>
        </a:lt2>
        <a:accent1>
          <a:srgbClr val="B2D60F"/>
        </a:accent1>
        <a:accent2>
          <a:srgbClr val="11ADDF"/>
        </a:accent2>
        <a:accent3>
          <a:srgbClr val="FFB9B9"/>
        </a:accent3>
        <a:accent4>
          <a:srgbClr val="000000"/>
        </a:accent4>
        <a:accent5>
          <a:srgbClr val="D5E8AA"/>
        </a:accent5>
        <a:accent6>
          <a:srgbClr val="0E9CCA"/>
        </a:accent6>
        <a:hlink>
          <a:srgbClr val="800000"/>
        </a:hlink>
        <a:folHlink>
          <a:srgbClr val="005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6A6A"/>
        </a:lt1>
        <a:dk2>
          <a:srgbClr val="000000"/>
        </a:dk2>
        <a:lt2>
          <a:srgbClr val="808080"/>
        </a:lt2>
        <a:accent1>
          <a:srgbClr val="FFCF05"/>
        </a:accent1>
        <a:accent2>
          <a:srgbClr val="1705FF"/>
        </a:accent2>
        <a:accent3>
          <a:srgbClr val="FFB9B9"/>
        </a:accent3>
        <a:accent4>
          <a:srgbClr val="000000"/>
        </a:accent4>
        <a:accent5>
          <a:srgbClr val="FFE4AA"/>
        </a:accent5>
        <a:accent6>
          <a:srgbClr val="1404E7"/>
        </a:accent6>
        <a:hlink>
          <a:srgbClr val="850000"/>
        </a:hlink>
        <a:folHlink>
          <a:srgbClr val="0F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AFAF"/>
        </a:accent1>
        <a:accent2>
          <a:srgbClr val="E70000"/>
        </a:accent2>
        <a:accent3>
          <a:srgbClr val="FFFFFF"/>
        </a:accent3>
        <a:accent4>
          <a:srgbClr val="000000"/>
        </a:accent4>
        <a:accent5>
          <a:srgbClr val="F5D4D4"/>
        </a:accent5>
        <a:accent6>
          <a:srgbClr val="D10000"/>
        </a:accent6>
        <a:hlink>
          <a:srgbClr val="AF3937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85C"/>
        </a:accent1>
        <a:accent2>
          <a:srgbClr val="F01313"/>
        </a:accent2>
        <a:accent3>
          <a:srgbClr val="FFFFFF"/>
        </a:accent3>
        <a:accent4>
          <a:srgbClr val="000000"/>
        </a:accent4>
        <a:accent5>
          <a:srgbClr val="FFCAB5"/>
        </a:accent5>
        <a:accent6>
          <a:srgbClr val="D91010"/>
        </a:accent6>
        <a:hlink>
          <a:srgbClr val="850700"/>
        </a:hlink>
        <a:folHlink>
          <a:srgbClr val="8000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D60F"/>
        </a:accent1>
        <a:accent2>
          <a:srgbClr val="11ADDF"/>
        </a:accent2>
        <a:accent3>
          <a:srgbClr val="FFFFFF"/>
        </a:accent3>
        <a:accent4>
          <a:srgbClr val="000000"/>
        </a:accent4>
        <a:accent5>
          <a:srgbClr val="D5E8AA"/>
        </a:accent5>
        <a:accent6>
          <a:srgbClr val="0E9CCA"/>
        </a:accent6>
        <a:hlink>
          <a:srgbClr val="800000"/>
        </a:hlink>
        <a:folHlink>
          <a:srgbClr val="005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F05"/>
        </a:accent1>
        <a:accent2>
          <a:srgbClr val="1705FF"/>
        </a:accent2>
        <a:accent3>
          <a:srgbClr val="FFFFFF"/>
        </a:accent3>
        <a:accent4>
          <a:srgbClr val="000000"/>
        </a:accent4>
        <a:accent5>
          <a:srgbClr val="FFE4AA"/>
        </a:accent5>
        <a:accent6>
          <a:srgbClr val="1404E7"/>
        </a:accent6>
        <a:hlink>
          <a:srgbClr val="850000"/>
        </a:hlink>
        <a:folHlink>
          <a:srgbClr val="0F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med_0094_slide</Template>
  <TotalTime>1667</TotalTime>
  <Words>1871</Words>
  <Application>Microsoft Office PowerPoint</Application>
  <PresentationFormat>On-screen Show (4:3)</PresentationFormat>
  <Paragraphs>313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med_0094_slide</vt:lpstr>
      <vt:lpstr>Anemia</vt:lpstr>
      <vt:lpstr>Reading Assignment</vt:lpstr>
      <vt:lpstr>Anemia</vt:lpstr>
      <vt:lpstr>Anemia is not a diagnosis but a sign of an underlying cause. </vt:lpstr>
      <vt:lpstr>Slide 5</vt:lpstr>
      <vt:lpstr>PATIENT HISTORY</vt:lpstr>
      <vt:lpstr>PATIENT HISTORY</vt:lpstr>
      <vt:lpstr>PHYSICAL EXAMINTION</vt:lpstr>
      <vt:lpstr>PHYSICAL EXAMINATION</vt:lpstr>
      <vt:lpstr>LABORATORY EVALUATION</vt:lpstr>
      <vt:lpstr>Classification of Anemia</vt:lpstr>
      <vt:lpstr>Classification by RBC Indicies</vt:lpstr>
      <vt:lpstr>Possible Causes of High MCV</vt:lpstr>
      <vt:lpstr>Classification by RBC Indicies</vt:lpstr>
      <vt:lpstr>Low MCHC usually results from: </vt:lpstr>
      <vt:lpstr>Morphologic Classification of Anemia by RBC Indicies</vt:lpstr>
      <vt:lpstr>Slide 17</vt:lpstr>
      <vt:lpstr>Classification of Anemia According to Bone Marrow Response</vt:lpstr>
      <vt:lpstr>Classification According to Bone Marrow Response</vt:lpstr>
      <vt:lpstr>Classification According to Bone Marrow Response</vt:lpstr>
      <vt:lpstr>Regenerative Anemia</vt:lpstr>
      <vt:lpstr>Regenerative Anemia</vt:lpstr>
      <vt:lpstr>Iron Deficiency Anemia </vt:lpstr>
      <vt:lpstr>Regenerative Anemia</vt:lpstr>
      <vt:lpstr>Regenerative Anemia </vt:lpstr>
      <vt:lpstr>Regenerative Anemia </vt:lpstr>
      <vt:lpstr>Regenerative Anemia </vt:lpstr>
      <vt:lpstr>Regenerative Anemia</vt:lpstr>
      <vt:lpstr>Nonregenerative Anemia</vt:lpstr>
      <vt:lpstr>Nonregenerative Anemia</vt:lpstr>
      <vt:lpstr>Nonregenerative Anemia</vt:lpstr>
      <vt:lpstr>Nonregenerative Anemia</vt:lpstr>
      <vt:lpstr>Reticulocyte Count</vt:lpstr>
      <vt:lpstr>Reticulocyte Count</vt:lpstr>
      <vt:lpstr>Reticulocyte Count</vt:lpstr>
      <vt:lpstr>Reticulocyte Count</vt:lpstr>
      <vt:lpstr>Reticulocyte Count</vt:lpstr>
      <vt:lpstr>Slide 38</vt:lpstr>
    </vt:vector>
  </TitlesOfParts>
  <Company>HillsOrient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Blood Count and Anemia</dc:title>
  <dc:creator>Krista</dc:creator>
  <cp:lastModifiedBy>Lori</cp:lastModifiedBy>
  <cp:revision>32</cp:revision>
  <dcterms:created xsi:type="dcterms:W3CDTF">2010-01-05T19:32:38Z</dcterms:created>
  <dcterms:modified xsi:type="dcterms:W3CDTF">2010-07-19T10:41:51Z</dcterms:modified>
</cp:coreProperties>
</file>